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7"/>
  </p:sldMasterIdLst>
  <p:notesMasterIdLst>
    <p:notesMasterId r:id="rId27"/>
  </p:notesMasterIdLst>
  <p:handoutMasterIdLst>
    <p:handoutMasterId r:id="rId28"/>
  </p:handoutMasterIdLst>
  <p:sldIdLst>
    <p:sldId id="260" r:id="rId8"/>
    <p:sldId id="257" r:id="rId9"/>
    <p:sldId id="261" r:id="rId10"/>
    <p:sldId id="271" r:id="rId11"/>
    <p:sldId id="262" r:id="rId12"/>
    <p:sldId id="263" r:id="rId13"/>
    <p:sldId id="275" r:id="rId14"/>
    <p:sldId id="270" r:id="rId15"/>
    <p:sldId id="269" r:id="rId16"/>
    <p:sldId id="272" r:id="rId17"/>
    <p:sldId id="273" r:id="rId18"/>
    <p:sldId id="274" r:id="rId19"/>
    <p:sldId id="277" r:id="rId20"/>
    <p:sldId id="276" r:id="rId21"/>
    <p:sldId id="267" r:id="rId22"/>
    <p:sldId id="268" r:id="rId23"/>
    <p:sldId id="264" r:id="rId24"/>
    <p:sldId id="265" r:id="rId25"/>
    <p:sldId id="266" r:id="rId26"/>
  </p:sldIdLst>
  <p:sldSz cx="12190413" cy="6858000"/>
  <p:notesSz cx="6858000" cy="9144000"/>
  <p:custDataLst>
    <p:tags r:id="rId29"/>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82" autoAdjust="0"/>
    <p:restoredTop sz="84740" autoAdjust="0"/>
  </p:normalViewPr>
  <p:slideViewPr>
    <p:cSldViewPr showGuides="1">
      <p:cViewPr varScale="1">
        <p:scale>
          <a:sx n="142" d="100"/>
          <a:sy n="142" d="100"/>
        </p:scale>
        <p:origin x="200" y="192"/>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Hello, my name is Nicholas Hansen, I’m a PhD student at the Automation and Control Group here at DTU.\</a:t>
            </a:r>
          </a:p>
          <a:p>
            <a:endParaRPr lang="en-DK" dirty="0"/>
          </a:p>
          <a:p>
            <a:r>
              <a:rPr lang="en-DK" dirty="0"/>
              <a:t>Today I would like to talk our work titled: Autonomous N</a:t>
            </a:r>
            <a:r>
              <a:rPr lang="en-GB" dirty="0"/>
              <a:t>a</a:t>
            </a:r>
            <a:r>
              <a:rPr lang="en-DK" dirty="0"/>
              <a:t>vigation in Confined W</a:t>
            </a:r>
            <a:r>
              <a:rPr lang="en-GB" dirty="0"/>
              <a:t>a</a:t>
            </a:r>
            <a:r>
              <a:rPr lang="en-DK" dirty="0"/>
              <a:t>ters – a COLREGs rule 9 compliant Framework.</a:t>
            </a:r>
          </a:p>
          <a:p>
            <a:endParaRPr lang="en-DK" dirty="0"/>
          </a:p>
          <a:p>
            <a:r>
              <a:rPr lang="en-DK" dirty="0"/>
              <a:t>This work was done in collabortion with my collegues, PhD Student Thomas Enevoldsen, Assistant Prof. Dimitrios Papageorgiou and my supervisor Prof. Mogens Blanke</a:t>
            </a:r>
          </a:p>
        </p:txBody>
      </p:sp>
      <p:sp>
        <p:nvSpPr>
          <p:cNvPr id="4" name="Slide Number Placeholder 3"/>
          <p:cNvSpPr>
            <a:spLocks noGrp="1"/>
          </p:cNvSpPr>
          <p:nvPr>
            <p:ph type="sldNum" sz="quarter" idx="5"/>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34768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 lets talk about how we assess manoeuvrability of a vessel.</a:t>
            </a:r>
          </a:p>
          <a:p>
            <a:endParaRPr lang="en-DK" dirty="0"/>
          </a:p>
          <a:p>
            <a:r>
              <a:rPr lang="en-DK" dirty="0"/>
              <a:t>We started by collecting t</a:t>
            </a:r>
            <a:r>
              <a:rPr lang="en-GB" dirty="0"/>
              <a:t>he</a:t>
            </a:r>
            <a:r>
              <a:rPr lang="en-DK" dirty="0"/>
              <a:t> turning test data from 13 different vessels, that are used in training master mariners, and calculate the rate of swing, here denoted as delta subscript swing.</a:t>
            </a:r>
          </a:p>
          <a:p>
            <a:endParaRPr lang="en-DK" dirty="0"/>
          </a:p>
          <a:p>
            <a:r>
              <a:rPr lang="en-DK" dirty="0"/>
              <a:t>Rate of swing is the number of degress that the vessel would turn pr. </a:t>
            </a:r>
            <a:r>
              <a:rPr lang="en-GB" dirty="0"/>
              <a:t>m</a:t>
            </a:r>
            <a:r>
              <a:rPr lang="en-DK" dirty="0"/>
              <a:t>eter traveled along the turning circle, and the results are shown in</a:t>
            </a:r>
            <a:r>
              <a:rPr lang="en-GB" dirty="0"/>
              <a:t> t</a:t>
            </a:r>
            <a:r>
              <a:rPr lang="en-DK" dirty="0"/>
              <a:t>he plot on the right.</a:t>
            </a:r>
          </a:p>
          <a:p>
            <a:endParaRPr lang="en-DK" dirty="0"/>
          </a:p>
          <a:p>
            <a:r>
              <a:rPr lang="en-DK" dirty="0"/>
              <a:t>As we see from the plot, the fishing vessel is distrubting a somewhat linear trend, and maybe an exponential function could be fit to the data, however, we would need more data on short vessels to be sure.</a:t>
            </a:r>
          </a:p>
          <a:p>
            <a:r>
              <a:rPr lang="en-DK" dirty="0"/>
              <a:t>So for simplicity and for a more conservative approach, we choose a fixed value of 0.1, which represents the lower bound of all the vessels.</a:t>
            </a:r>
          </a:p>
          <a:p>
            <a:endParaRPr lang="en-DK" dirty="0"/>
          </a:p>
          <a:p>
            <a:r>
              <a:rPr lang="en-DK" dirty="0"/>
              <a:t>However there is an issue here: turning tests are performed at maximum rudder angle, and expecting vessels to turn their rudders this much is not realistic.</a:t>
            </a:r>
          </a:p>
          <a:p>
            <a:endParaRPr lang="en-DK" dirty="0"/>
          </a:p>
          <a:p>
            <a:r>
              <a:rPr lang="en-DK" dirty="0"/>
              <a:t>Therefore we scale the rate of swing by a linear parameter alpha, to get into a more realistic rudder angle range, </a:t>
            </a:r>
          </a:p>
          <a:p>
            <a:r>
              <a:rPr lang="en-DK" dirty="0"/>
              <a:t>We denote this scaled parameter as delta_subscript swing prime.</a:t>
            </a:r>
          </a:p>
          <a:p>
            <a:endParaRPr lang="en-DK" dirty="0"/>
          </a:p>
          <a:p>
            <a:r>
              <a:rPr lang="en-DK" dirty="0"/>
              <a:t>This linear scaling is most likely not valid, and there are certainly some non-linearities that are neglected, but this will serve for now for our use case.</a:t>
            </a:r>
          </a:p>
        </p:txBody>
      </p:sp>
      <p:sp>
        <p:nvSpPr>
          <p:cNvPr id="4" name="Slide Number Placeholder 3"/>
          <p:cNvSpPr>
            <a:spLocks noGrp="1"/>
          </p:cNvSpPr>
          <p:nvPr>
            <p:ph type="sldNum" sz="quarter" idx="5"/>
          </p:nvPr>
        </p:nvSpPr>
        <p:spPr/>
        <p:txBody>
          <a:bodyPr/>
          <a:lstStyle/>
          <a:p>
            <a:fld id="{C734BB09-483B-4C4B-A5A4-C02A22055B01}" type="slidenum">
              <a:rPr lang="da-DK" smtClean="0"/>
              <a:pPr/>
              <a:t>10</a:t>
            </a:fld>
            <a:endParaRPr lang="da-DK" dirty="0"/>
          </a:p>
        </p:txBody>
      </p:sp>
    </p:spTree>
    <p:extLst>
      <p:ext uri="{BB962C8B-B14F-4D97-AF65-F5344CB8AC3E}">
        <p14:creationId xmlns:p14="http://schemas.microsoft.com/office/powerpoint/2010/main" val="113453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Now that we have the a rate of swing, we can use this to project any vessel at a position P to a new position P-prime.</a:t>
            </a:r>
          </a:p>
          <a:p>
            <a:endParaRPr lang="en-DK" dirty="0"/>
          </a:p>
          <a:p>
            <a:r>
              <a:rPr lang="en-DK" dirty="0"/>
              <a:t>So for every future position P, we create two projections, assuming that the target initiates a turning manoevre to both starboard and to port, and travels a distance L along the circle.</a:t>
            </a:r>
          </a:p>
          <a:p>
            <a:endParaRPr lang="en-DK" dirty="0"/>
          </a:p>
          <a:p>
            <a:r>
              <a:rPr lang="en-DK" dirty="0"/>
              <a:t>For each of the projected points P-prime, we place an ellipse, which is to represent the comfort zone of the target.</a:t>
            </a:r>
          </a:p>
          <a:p>
            <a:endParaRPr lang="en-DK" dirty="0"/>
          </a:p>
          <a:p>
            <a:r>
              <a:rPr lang="en-DK" dirty="0"/>
              <a:t>If any points within this ellipse are not fully contained within navigable water for the given target vessel, it will be considered to have restricted manoeuvrability.</a:t>
            </a:r>
          </a:p>
          <a:p>
            <a:endParaRPr lang="en-DK" dirty="0"/>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11</a:t>
            </a:fld>
            <a:endParaRPr lang="da-DK" dirty="0"/>
          </a:p>
        </p:txBody>
      </p:sp>
    </p:spTree>
    <p:extLst>
      <p:ext uri="{BB962C8B-B14F-4D97-AF65-F5344CB8AC3E}">
        <p14:creationId xmlns:p14="http://schemas.microsoft.com/office/powerpoint/2010/main" val="387745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This plot shows an example of the projected comfort zones for a predicted trajectory of a target vessel.</a:t>
            </a:r>
          </a:p>
          <a:p>
            <a:endParaRPr lang="en-DK" dirty="0"/>
          </a:p>
          <a:p>
            <a:r>
              <a:rPr lang="en-DK" dirty="0"/>
              <a:t>All blue ellipses are fully defined within the body of navigable water, whereas the red elipses indicate when the comfort zone is no longer fully within the navigable body of water.</a:t>
            </a:r>
          </a:p>
        </p:txBody>
      </p:sp>
      <p:sp>
        <p:nvSpPr>
          <p:cNvPr id="4" name="Slide Number Placeholder 3"/>
          <p:cNvSpPr>
            <a:spLocks noGrp="1"/>
          </p:cNvSpPr>
          <p:nvPr>
            <p:ph type="sldNum" sz="quarter" idx="5"/>
          </p:nvPr>
        </p:nvSpPr>
        <p:spPr/>
        <p:txBody>
          <a:bodyPr/>
          <a:lstStyle/>
          <a:p>
            <a:fld id="{C734BB09-483B-4C4B-A5A4-C02A22055B01}" type="slidenum">
              <a:rPr lang="da-DK" smtClean="0"/>
              <a:pPr/>
              <a:t>12</a:t>
            </a:fld>
            <a:endParaRPr lang="da-DK" dirty="0"/>
          </a:p>
        </p:txBody>
      </p:sp>
    </p:spTree>
    <p:extLst>
      <p:ext uri="{BB962C8B-B14F-4D97-AF65-F5344CB8AC3E}">
        <p14:creationId xmlns:p14="http://schemas.microsoft.com/office/powerpoint/2010/main" val="170626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When designing our simulation scenarios, we designed them around a specific usecase, namely the newly built GreenHopper.</a:t>
            </a:r>
          </a:p>
          <a:p>
            <a:endParaRPr lang="en-DK" dirty="0"/>
          </a:p>
          <a:p>
            <a:r>
              <a:rPr lang="en-DK" dirty="0"/>
              <a:t>The GreenHopper is a small harbour bus, the vessel is 11 meters long, and has the capacity to transport 24 people, some bikes and a wheelchair.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DK"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DK" dirty="0"/>
              <a:t>The greenhopper will be sailing back and forth across the Limfjord  between Nørresundby to the north and Aalborg to the south, a passage which will take approximately 5-7 minutes</a:t>
            </a:r>
          </a:p>
          <a:p>
            <a:endParaRPr lang="en-DK" dirty="0"/>
          </a:p>
          <a:p>
            <a:r>
              <a:rPr lang="en-DK" dirty="0"/>
              <a:t>It should be noted that the draught of the GreenHopper is only approx. 0.5 meters, so the vessel can safely navigte anywhere in the area.</a:t>
            </a:r>
          </a:p>
          <a:p>
            <a:endParaRPr lang="en-DK" dirty="0"/>
          </a:p>
          <a:p>
            <a:r>
              <a:rPr lang="en-DK" dirty="0"/>
              <a:t>The harbour buss have been equipped with sensors and computers to enable fully autonomous operation, however, for now it will be sailing with a navigator onboard, who can take over in case of emergencies or other unforseen events.</a:t>
            </a:r>
          </a:p>
        </p:txBody>
      </p:sp>
      <p:sp>
        <p:nvSpPr>
          <p:cNvPr id="4" name="Slide Number Placeholder 3"/>
          <p:cNvSpPr>
            <a:spLocks noGrp="1"/>
          </p:cNvSpPr>
          <p:nvPr>
            <p:ph type="sldNum" sz="quarter" idx="5"/>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209713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ensure a somewhat realistic simulation scenario, we analysed the AIS data of all vessels in the area over a two year timeperiod.</a:t>
            </a:r>
          </a:p>
          <a:p>
            <a:r>
              <a:rPr lang="en-DK" dirty="0"/>
              <a:t>The results are summarised in the table to the right</a:t>
            </a:r>
          </a:p>
          <a:p>
            <a:endParaRPr lang="en-DK" dirty="0"/>
          </a:p>
          <a:p>
            <a:r>
              <a:rPr lang="en-DK" dirty="0"/>
              <a:t>The bottom left table summarises all the parameters that we used for the simulation scenarios.</a:t>
            </a:r>
          </a:p>
          <a:p>
            <a:endParaRPr lang="en-DK" dirty="0"/>
          </a:p>
          <a:p>
            <a:r>
              <a:rPr lang="en-DK" dirty="0"/>
              <a:t>I dont want to bore you with numbers and tables, as not all of the parameters in this table are important, but I do want to highlight a few of them, and give you the motivation for our choices.</a:t>
            </a:r>
          </a:p>
          <a:p>
            <a:endParaRPr lang="en-DK" dirty="0"/>
          </a:p>
          <a:p>
            <a:r>
              <a:rPr lang="en-DK" dirty="0"/>
              <a:t>Based on the AIS analysis, we chose a length of 50 meters (CLICK NOW) for our target vessel, as this was the average length of all vessels.</a:t>
            </a:r>
          </a:p>
          <a:p>
            <a:endParaRPr lang="en-DK" dirty="0"/>
          </a:p>
          <a:p>
            <a:r>
              <a:rPr lang="en-DK" dirty="0"/>
              <a:t>However, for the draught, we arbitrarily chose a value of 5 meters, (CLICK NOW) as the average value of 3.2 meters, would not restrict the target in a sufficiently large area.</a:t>
            </a:r>
          </a:p>
          <a:p>
            <a:endParaRPr lang="en-DK" dirty="0"/>
          </a:p>
          <a:p>
            <a:r>
              <a:rPr lang="en-DK" dirty="0"/>
              <a:t>Also note, we have chosen a swing rate of 0.2, as this is a valid value for vessel of up to 200 meters of length, and coupled with an alpha value of 0.4 - this results in a rudder angle of approx. 15 degrees.</a:t>
            </a:r>
          </a:p>
          <a:p>
            <a:endParaRPr lang="en-DK" dirty="0"/>
          </a:p>
          <a:p>
            <a:r>
              <a:rPr lang="en-DK" dirty="0"/>
              <a:t>Lastly CPA and TCPA_act are set to 150 meters, and 3 minutes.</a:t>
            </a:r>
          </a:p>
          <a:p>
            <a:r>
              <a:rPr lang="en-DK" dirty="0"/>
              <a:t>This means that the autonomous system will not perform any assessment untill 3 minutes before CPA.</a:t>
            </a:r>
          </a:p>
          <a:p>
            <a:endParaRPr lang="en-DK" dirty="0"/>
          </a:p>
          <a:p>
            <a:r>
              <a:rPr lang="en-DK" dirty="0"/>
              <a:t>The reason for this is that the vessel would otherwise start the assessment, deem the target to be restricted, and initiate a manoeuvre instantly.</a:t>
            </a:r>
          </a:p>
          <a:p>
            <a:r>
              <a:rPr lang="en-DK" dirty="0"/>
              <a:t>This evasive manoeuvre might not be obvious to the target vessel, and could cause confusion.</a:t>
            </a:r>
          </a:p>
        </p:txBody>
      </p:sp>
      <p:sp>
        <p:nvSpPr>
          <p:cNvPr id="4" name="Slide Number Placeholder 3"/>
          <p:cNvSpPr>
            <a:spLocks noGrp="1"/>
          </p:cNvSpPr>
          <p:nvPr>
            <p:ph type="sldNum" sz="quarter" idx="5"/>
          </p:nvPr>
        </p:nvSpPr>
        <p:spPr/>
        <p:txBody>
          <a:bodyPr/>
          <a:lstStyle/>
          <a:p>
            <a:fld id="{C734BB09-483B-4C4B-A5A4-C02A22055B01}" type="slidenum">
              <a:rPr lang="da-DK" smtClean="0"/>
              <a:pPr/>
              <a:t>14</a:t>
            </a:fld>
            <a:endParaRPr lang="da-DK" dirty="0"/>
          </a:p>
        </p:txBody>
      </p:sp>
    </p:spTree>
    <p:extLst>
      <p:ext uri="{BB962C8B-B14F-4D97-AF65-F5344CB8AC3E}">
        <p14:creationId xmlns:p14="http://schemas.microsoft.com/office/powerpoint/2010/main" val="269282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Now lets take a look at a simulated example, where the target should not be considered restricted.</a:t>
            </a:r>
          </a:p>
          <a:p>
            <a:endParaRPr lang="en-DK" dirty="0"/>
          </a:p>
          <a:p>
            <a:r>
              <a:rPr lang="en-DK" dirty="0"/>
              <a:t>In this example, we have a ownship in orange sailing from north to south and a target vessel in blue saililng west.</a:t>
            </a:r>
          </a:p>
          <a:p>
            <a:endParaRPr lang="en-DK" dirty="0"/>
          </a:p>
          <a:p>
            <a:r>
              <a:rPr lang="en-DK" dirty="0"/>
              <a:t>This means we have a crossing scenario, where the target should give way to ownship as governed by rule 15.</a:t>
            </a:r>
          </a:p>
          <a:p>
            <a:endParaRPr lang="en-DK" dirty="0"/>
          </a:p>
          <a:p>
            <a:r>
              <a:rPr lang="en-DK" dirty="0"/>
              <a:t>Rember the target vessel has a draught is 5 meters, so we only show the depth contours that are navigable for the target, this means that the white areas are to shallow for the target to navigate in.</a:t>
            </a:r>
          </a:p>
          <a:p>
            <a:endParaRPr lang="en-DK"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DK" dirty="0"/>
              <a:t>The dashed black line is the path between the waypoints, indicated by red triangles, that ownship should follow</a:t>
            </a:r>
          </a:p>
          <a:p>
            <a:endParaRPr lang="en-DK" dirty="0"/>
          </a:p>
          <a:p>
            <a:r>
              <a:rPr lang="en-DK" dirty="0"/>
              <a:t>The dashed blue line is the expected trajectory of the target vessel provided by the trajectory estimation algorithm.</a:t>
            </a:r>
          </a:p>
          <a:p>
            <a:endParaRPr lang="en-DK"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DK" dirty="0"/>
              <a:t>So by looking at this, there should be enough space for the target to manoeuver, so rule 9 should not apply, hence target should give way to ownship.</a:t>
            </a:r>
          </a:p>
          <a:p>
            <a:endParaRPr lang="en-DK" dirty="0"/>
          </a:p>
          <a:p>
            <a:r>
              <a:rPr lang="en-DK" dirty="0"/>
              <a:t>So lets start the video and see what happens.</a:t>
            </a:r>
            <a:br>
              <a:rPr lang="en-DK" dirty="0"/>
            </a:br>
            <a:r>
              <a:rPr lang="en-DK" dirty="0"/>
              <a:t>We see that indeed, ownship does not move, meaning that rule 9 is not applied to this situation, and the target vessel is able to navigate around ownship without issue.</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15</a:t>
            </a:fld>
            <a:endParaRPr lang="da-DK" dirty="0"/>
          </a:p>
        </p:txBody>
      </p:sp>
    </p:spTree>
    <p:extLst>
      <p:ext uri="{BB962C8B-B14F-4D97-AF65-F5344CB8AC3E}">
        <p14:creationId xmlns:p14="http://schemas.microsoft.com/office/powerpoint/2010/main" val="32174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Now lets change the simulation a bit.</a:t>
            </a:r>
          </a:p>
          <a:p>
            <a:endParaRPr lang="en-DK" dirty="0"/>
          </a:p>
          <a:p>
            <a:r>
              <a:rPr lang="en-DK" dirty="0"/>
              <a:t>This scenario is similar to the previous one, however, we have </a:t>
            </a:r>
          </a:p>
          <a:p>
            <a:r>
              <a:rPr lang="en-DK" dirty="0"/>
              <a:t>moved the target and its predicted trajectory futher north, such that it is sailing much closer to the shallow water area.</a:t>
            </a:r>
          </a:p>
          <a:p>
            <a:endParaRPr lang="en-DK" dirty="0"/>
          </a:p>
          <a:p>
            <a:r>
              <a:rPr lang="en-DK" dirty="0"/>
              <a:t>Remeber rule 9 dictates that a vessel should sail as close as possible to the channel on its starboard side.</a:t>
            </a:r>
          </a:p>
          <a:p>
            <a:endParaRPr lang="en-DK" dirty="0"/>
          </a:p>
          <a:p>
            <a:r>
              <a:rPr lang="en-DK" dirty="0"/>
              <a:t>This should mean that the target is not able to manoeuvre as freely as before.</a:t>
            </a:r>
          </a:p>
          <a:p>
            <a:endParaRPr lang="en-DK" dirty="0"/>
          </a:p>
          <a:p>
            <a:r>
              <a:rPr lang="en-DK" dirty="0"/>
              <a:t>Now if we start the video we can see what happens.</a:t>
            </a:r>
          </a:p>
          <a:p>
            <a:endParaRPr lang="en-DK" dirty="0"/>
          </a:p>
          <a:p>
            <a:r>
              <a:rPr lang="en-DK" dirty="0"/>
              <a:t>Here the system detects the collision risk, assess the manoeuvrability of the target to be restricted, and replans a trajectory around the target – inserting an extra waypoint.</a:t>
            </a:r>
          </a:p>
          <a:p>
            <a:endParaRPr lang="en-DK" dirty="0"/>
          </a:p>
          <a:p>
            <a:r>
              <a:rPr lang="en-DK" dirty="0"/>
              <a:t>Although it might not look like it, there is 50-60 meters of space between the vessels, which is plenty of space for a 11 meter long vessel! </a:t>
            </a:r>
          </a:p>
        </p:txBody>
      </p:sp>
      <p:sp>
        <p:nvSpPr>
          <p:cNvPr id="4" name="Slide Number Placeholder 3"/>
          <p:cNvSpPr>
            <a:spLocks noGrp="1"/>
          </p:cNvSpPr>
          <p:nvPr>
            <p:ph type="sldNum" sz="quarter" idx="5"/>
          </p:nvPr>
        </p:nvSpPr>
        <p:spPr/>
        <p:txBody>
          <a:bodyPr/>
          <a:lstStyle/>
          <a:p>
            <a:fld id="{C734BB09-483B-4C4B-A5A4-C02A22055B01}" type="slidenum">
              <a:rPr lang="da-DK" smtClean="0"/>
              <a:pPr/>
              <a:t>16</a:t>
            </a:fld>
            <a:endParaRPr lang="da-DK" dirty="0"/>
          </a:p>
        </p:txBody>
      </p:sp>
    </p:spTree>
    <p:extLst>
      <p:ext uri="{BB962C8B-B14F-4D97-AF65-F5344CB8AC3E}">
        <p14:creationId xmlns:p14="http://schemas.microsoft.com/office/powerpoint/2010/main" val="251620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 what are our conclusions?</a:t>
            </a:r>
          </a:p>
          <a:p>
            <a:endParaRPr lang="en-DK" dirty="0"/>
          </a:p>
          <a:p>
            <a:r>
              <a:rPr lang="en-DK" dirty="0"/>
              <a:t>we have, to the best of our knowledge, </a:t>
            </a:r>
            <a:r>
              <a:rPr lang="en-US" dirty="0"/>
              <a:t>developed the first </a:t>
            </a:r>
            <a:r>
              <a:rPr lang="en-GB" sz="1200" b="0" i="0" u="none" strike="noStrike" kern="1200" dirty="0">
                <a:solidFill>
                  <a:schemeClr val="tx1"/>
                </a:solidFill>
                <a:effectLst/>
                <a:latin typeface="Arial" panose="020B0604020202020204" pitchFamily="34" charset="0"/>
                <a:ea typeface="ＭＳ Ｐゴシック" pitchFamily="-80" charset="-128"/>
                <a:cs typeface="+mn-cs"/>
              </a:rPr>
              <a:t>Rule 9 compliant framework to support autonomous navigation at sea</a:t>
            </a:r>
            <a:endParaRPr lang="en-US" dirty="0"/>
          </a:p>
          <a:p>
            <a:endParaRPr lang="en-US" dirty="0"/>
          </a:p>
          <a:p>
            <a:r>
              <a:rPr lang="en-US" dirty="0"/>
              <a:t>We have also developed framework which is modular in its design, allowing for better methods for trajectory estimation and maneuverability assessment to be implemented in the future</a:t>
            </a:r>
          </a:p>
          <a:p>
            <a:endParaRPr lang="en-US" dirty="0"/>
          </a:p>
          <a:p>
            <a:r>
              <a:rPr lang="en-US" dirty="0"/>
              <a:t>We implemented the proposed framework into an already existing COLREGs compliant framework</a:t>
            </a:r>
          </a:p>
          <a:p>
            <a:endParaRPr lang="en-US" dirty="0"/>
          </a:p>
          <a:p>
            <a:r>
              <a:rPr lang="en-US" dirty="0"/>
              <a:t>Lastly we have validated our method in realistic simulation scenarios, based on a real-world use case.</a:t>
            </a:r>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17</a:t>
            </a:fld>
            <a:endParaRPr lang="da-DK" dirty="0"/>
          </a:p>
        </p:txBody>
      </p:sp>
    </p:spTree>
    <p:extLst>
      <p:ext uri="{BB962C8B-B14F-4D97-AF65-F5344CB8AC3E}">
        <p14:creationId xmlns:p14="http://schemas.microsoft.com/office/powerpoint/2010/main" val="95412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For future work:</a:t>
            </a:r>
          </a:p>
          <a:p>
            <a:endParaRPr lang="en-DK" dirty="0"/>
          </a:p>
          <a:p>
            <a:r>
              <a:rPr lang="en-DK" dirty="0"/>
              <a:t>We would like to improve the manoeuvrability estimation scheme:</a:t>
            </a:r>
          </a:p>
          <a:p>
            <a:endParaRPr lang="en-DK" dirty="0"/>
          </a:p>
          <a:p>
            <a:r>
              <a:rPr lang="en-DK" dirty="0"/>
              <a:t>- this could be done by using learning based behaviour models, something that we’re currently pursuing</a:t>
            </a:r>
          </a:p>
          <a:p>
            <a:endParaRPr lang="en-DK" dirty="0"/>
          </a:p>
          <a:p>
            <a:r>
              <a:rPr lang="en-DK" dirty="0"/>
              <a:t>-  And with these better behavioral models, we could be more precise in the manoeuvrability assessment, such t</a:t>
            </a:r>
            <a:r>
              <a:rPr lang="en-GB" dirty="0"/>
              <a:t>ha</a:t>
            </a:r>
            <a:r>
              <a:rPr lang="en-DK" dirty="0"/>
              <a:t>t we “only” consider the manoeuvrability of a target vessel during the expected avoidance manoeuvre, and not along the entire predicted trajectory.</a:t>
            </a:r>
          </a:p>
          <a:p>
            <a:endParaRPr lang="en-DK" dirty="0"/>
          </a:p>
          <a:p>
            <a:r>
              <a:rPr lang="en-DK" dirty="0"/>
              <a:t>Lastly, we will be testing this implementation onboard t</a:t>
            </a:r>
            <a:r>
              <a:rPr lang="en-GB" dirty="0"/>
              <a:t>he</a:t>
            </a:r>
            <a:r>
              <a:rPr lang="en-DK" dirty="0"/>
              <a:t> GreenHopper sometime next month, where we hope to demonstrate the applicability of our design.</a:t>
            </a:r>
          </a:p>
        </p:txBody>
      </p:sp>
      <p:sp>
        <p:nvSpPr>
          <p:cNvPr id="4" name="Slide Number Placeholder 3"/>
          <p:cNvSpPr>
            <a:spLocks noGrp="1"/>
          </p:cNvSpPr>
          <p:nvPr>
            <p:ph type="sldNum" sz="quarter" idx="5"/>
          </p:nvPr>
        </p:nvSpPr>
        <p:spPr/>
        <p:txBody>
          <a:bodyPr/>
          <a:lstStyle/>
          <a:p>
            <a:fld id="{C734BB09-483B-4C4B-A5A4-C02A22055B01}" type="slidenum">
              <a:rPr lang="da-DK" smtClean="0"/>
              <a:pPr/>
              <a:t>18</a:t>
            </a:fld>
            <a:endParaRPr lang="da-DK" dirty="0"/>
          </a:p>
        </p:txBody>
      </p:sp>
    </p:spTree>
    <p:extLst>
      <p:ext uri="{BB962C8B-B14F-4D97-AF65-F5344CB8AC3E}">
        <p14:creationId xmlns:p14="http://schemas.microsoft.com/office/powerpoint/2010/main" val="252719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And with t</a:t>
            </a:r>
            <a:r>
              <a:rPr lang="en-GB" dirty="0"/>
              <a:t>ha</a:t>
            </a:r>
            <a:r>
              <a:rPr lang="en-DK" dirty="0"/>
              <a:t>t, I would like to that you for your attention, and please feel free to reach out if you have any questions or have any collaboration ideas, thank you.</a:t>
            </a:r>
          </a:p>
        </p:txBody>
      </p:sp>
      <p:sp>
        <p:nvSpPr>
          <p:cNvPr id="4" name="Slide Number Placeholder 3"/>
          <p:cNvSpPr>
            <a:spLocks noGrp="1"/>
          </p:cNvSpPr>
          <p:nvPr>
            <p:ph type="sldNum" sz="quarter" idx="5"/>
          </p:nvPr>
        </p:nvSpPr>
        <p:spPr/>
        <p:txBody>
          <a:bodyPr/>
          <a:lstStyle/>
          <a:p>
            <a:fld id="{C734BB09-483B-4C4B-A5A4-C02A22055B01}" type="slidenum">
              <a:rPr lang="da-DK" smtClean="0"/>
              <a:pPr/>
              <a:t>19</a:t>
            </a:fld>
            <a:endParaRPr lang="da-DK" dirty="0"/>
          </a:p>
        </p:txBody>
      </p:sp>
    </p:spTree>
    <p:extLst>
      <p:ext uri="{BB962C8B-B14F-4D97-AF65-F5344CB8AC3E}">
        <p14:creationId xmlns:p14="http://schemas.microsoft.com/office/powerpoint/2010/main" val="257378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In </a:t>
            </a:r>
            <a:r>
              <a:rPr lang="da-DK" dirty="0" err="1"/>
              <a:t>this</a:t>
            </a:r>
            <a:r>
              <a:rPr lang="da-DK" dirty="0"/>
              <a:t> talk, I </a:t>
            </a:r>
            <a:r>
              <a:rPr lang="da-DK" dirty="0" err="1"/>
              <a:t>will</a:t>
            </a:r>
            <a:r>
              <a:rPr lang="da-DK" dirty="0"/>
              <a:t> cover </a:t>
            </a:r>
          </a:p>
          <a:p>
            <a:endParaRPr lang="da-DK" dirty="0"/>
          </a:p>
          <a:p>
            <a:r>
              <a:rPr lang="da-DK" dirty="0"/>
              <a:t>The motivation – </a:t>
            </a:r>
            <a:r>
              <a:rPr lang="da-DK" dirty="0" err="1"/>
              <a:t>why</a:t>
            </a:r>
            <a:r>
              <a:rPr lang="da-DK" dirty="0"/>
              <a:t> </a:t>
            </a:r>
            <a:r>
              <a:rPr lang="da-DK" dirty="0" err="1"/>
              <a:t>are</a:t>
            </a:r>
            <a:r>
              <a:rPr lang="da-DK" dirty="0"/>
              <a:t> </a:t>
            </a:r>
            <a:r>
              <a:rPr lang="da-DK" dirty="0" err="1"/>
              <a:t>we</a:t>
            </a:r>
            <a:r>
              <a:rPr lang="da-DK" dirty="0"/>
              <a:t> </a:t>
            </a:r>
            <a:r>
              <a:rPr lang="da-DK" dirty="0" err="1"/>
              <a:t>doing</a:t>
            </a:r>
            <a:r>
              <a:rPr lang="da-DK" dirty="0"/>
              <a:t> </a:t>
            </a:r>
            <a:r>
              <a:rPr lang="da-DK" dirty="0" err="1"/>
              <a:t>this</a:t>
            </a:r>
            <a:r>
              <a:rPr lang="da-DK" dirty="0"/>
              <a:t>, and </a:t>
            </a:r>
            <a:r>
              <a:rPr lang="da-DK" dirty="0" err="1"/>
              <a:t>what</a:t>
            </a:r>
            <a:r>
              <a:rPr lang="da-DK" dirty="0"/>
              <a:t> </a:t>
            </a:r>
            <a:r>
              <a:rPr lang="da-DK" dirty="0" err="1"/>
              <a:t>would</a:t>
            </a:r>
            <a:r>
              <a:rPr lang="da-DK" dirty="0"/>
              <a:t> it benefit</a:t>
            </a:r>
          </a:p>
          <a:p>
            <a:endParaRPr lang="da-DK" dirty="0"/>
          </a:p>
          <a:p>
            <a:r>
              <a:rPr lang="da-DK" dirty="0" err="1"/>
              <a:t>I’ll</a:t>
            </a:r>
            <a:r>
              <a:rPr lang="da-DK" dirty="0"/>
              <a:t> give an overview of </a:t>
            </a:r>
            <a:r>
              <a:rPr lang="da-DK" dirty="0" err="1"/>
              <a:t>some</a:t>
            </a:r>
            <a:r>
              <a:rPr lang="da-DK" dirty="0"/>
              <a:t> of the relevant COLREG </a:t>
            </a:r>
            <a:r>
              <a:rPr lang="da-DK" dirty="0" err="1"/>
              <a:t>rules</a:t>
            </a:r>
            <a:endParaRPr lang="da-DK" dirty="0"/>
          </a:p>
          <a:p>
            <a:endParaRPr lang="da-DK" dirty="0"/>
          </a:p>
          <a:p>
            <a:r>
              <a:rPr lang="da-DK" dirty="0" err="1"/>
              <a:t>I’ll</a:t>
            </a:r>
            <a:r>
              <a:rPr lang="da-DK" dirty="0"/>
              <a:t> detail the </a:t>
            </a:r>
            <a:r>
              <a:rPr lang="da-DK" dirty="0" err="1"/>
              <a:t>proposed</a:t>
            </a:r>
            <a:r>
              <a:rPr lang="da-DK" dirty="0"/>
              <a:t> framework </a:t>
            </a:r>
            <a:r>
              <a:rPr lang="da-DK" dirty="0" err="1"/>
              <a:t>that</a:t>
            </a:r>
            <a:r>
              <a:rPr lang="da-DK" dirty="0"/>
              <a:t> </a:t>
            </a:r>
            <a:r>
              <a:rPr lang="da-DK" dirty="0" err="1"/>
              <a:t>we</a:t>
            </a:r>
            <a:r>
              <a:rPr lang="da-DK" dirty="0"/>
              <a:t> </a:t>
            </a:r>
            <a:r>
              <a:rPr lang="da-DK" dirty="0" err="1"/>
              <a:t>developed</a:t>
            </a:r>
            <a:endParaRPr lang="da-DK" dirty="0"/>
          </a:p>
          <a:p>
            <a:endParaRPr lang="da-DK" dirty="0"/>
          </a:p>
          <a:p>
            <a:r>
              <a:rPr lang="da-DK" dirty="0" err="1"/>
              <a:t>I’ll</a:t>
            </a:r>
            <a:r>
              <a:rPr lang="da-DK" dirty="0"/>
              <a:t> </a:t>
            </a:r>
            <a:r>
              <a:rPr lang="da-DK" dirty="0" err="1"/>
              <a:t>share</a:t>
            </a:r>
            <a:r>
              <a:rPr lang="da-DK" dirty="0"/>
              <a:t> </a:t>
            </a:r>
            <a:r>
              <a:rPr lang="da-DK" dirty="0" err="1"/>
              <a:t>some</a:t>
            </a:r>
            <a:r>
              <a:rPr lang="da-DK" dirty="0"/>
              <a:t> simulation </a:t>
            </a:r>
            <a:r>
              <a:rPr lang="da-DK" dirty="0" err="1"/>
              <a:t>results</a:t>
            </a:r>
            <a:r>
              <a:rPr lang="da-DK" dirty="0"/>
              <a:t> with </a:t>
            </a:r>
            <a:r>
              <a:rPr lang="da-DK" dirty="0" err="1"/>
              <a:t>you</a:t>
            </a:r>
            <a:r>
              <a:rPr lang="da-DK" dirty="0"/>
              <a:t> </a:t>
            </a:r>
          </a:p>
          <a:p>
            <a:endParaRPr lang="da-DK" dirty="0"/>
          </a:p>
          <a:p>
            <a:r>
              <a:rPr lang="da-DK" dirty="0"/>
              <a:t>And </a:t>
            </a:r>
            <a:r>
              <a:rPr lang="da-DK" dirty="0" err="1"/>
              <a:t>lastly</a:t>
            </a:r>
            <a:r>
              <a:rPr lang="da-DK" dirty="0"/>
              <a:t> </a:t>
            </a:r>
            <a:r>
              <a:rPr lang="da-DK" dirty="0" err="1"/>
              <a:t>we’ll</a:t>
            </a:r>
            <a:r>
              <a:rPr lang="da-DK" dirty="0"/>
              <a:t> talk </a:t>
            </a:r>
            <a:r>
              <a:rPr lang="da-DK" dirty="0" err="1"/>
              <a:t>about</a:t>
            </a:r>
            <a:r>
              <a:rPr lang="da-DK" dirty="0"/>
              <a:t> </a:t>
            </a:r>
            <a:r>
              <a:rPr lang="da-DK" dirty="0" err="1"/>
              <a:t>some</a:t>
            </a:r>
            <a:r>
              <a:rPr lang="da-DK" dirty="0"/>
              <a:t> </a:t>
            </a:r>
            <a:r>
              <a:rPr lang="da-DK" dirty="0" err="1"/>
              <a:t>conclusions</a:t>
            </a:r>
            <a:r>
              <a:rPr lang="da-DK" dirty="0"/>
              <a:t> and suggestions for future </a:t>
            </a:r>
            <a:r>
              <a:rPr lang="da-DK" dirty="0" err="1"/>
              <a:t>work</a:t>
            </a:r>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a:t>
            </a:fld>
            <a:endParaRPr lang="da-DK" dirty="0"/>
          </a:p>
        </p:txBody>
      </p:sp>
    </p:spTree>
    <p:extLst>
      <p:ext uri="{BB962C8B-B14F-4D97-AF65-F5344CB8AC3E}">
        <p14:creationId xmlns:p14="http://schemas.microsoft.com/office/powerpoint/2010/main" val="78621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 why do we want to pursue autonomy for marine vessels?</a:t>
            </a:r>
          </a:p>
          <a:p>
            <a:endParaRPr lang="en-DK" dirty="0"/>
          </a:p>
          <a:p>
            <a:pPr marL="228600" indent="-228600">
              <a:buAutoNum type="arabicParenR"/>
            </a:pPr>
            <a:r>
              <a:rPr lang="en-DK" dirty="0"/>
              <a:t>Transport purpose:</a:t>
            </a:r>
          </a:p>
          <a:p>
            <a:pPr marL="685800" lvl="1" indent="-228600">
              <a:buAutoNum type="arabicParenR"/>
            </a:pPr>
            <a:r>
              <a:rPr lang="en-DK" dirty="0"/>
              <a:t>Cargo: the fully electrified Yarabirkeland will remove a claimed 40.000 diesel trucks from the roads of norway each year</a:t>
            </a:r>
          </a:p>
          <a:p>
            <a:pPr marL="685800" lvl="1" indent="-228600">
              <a:buAutoNum type="arabicParenR"/>
            </a:pPr>
            <a:r>
              <a:rPr lang="en-DK" dirty="0"/>
              <a:t>Passengers: This could enable more frequent traffic (or even ride-hailing) to smaller island populations, given a more flexible connetion to the mainland, thereby increasing the quality of life of inhabitants of those islands.</a:t>
            </a:r>
          </a:p>
          <a:p>
            <a:r>
              <a:rPr lang="en-DK" dirty="0"/>
              <a:t>2) Safety:</a:t>
            </a:r>
          </a:p>
          <a:p>
            <a:r>
              <a:rPr lang="en-DK" dirty="0"/>
              <a:t> - Automation could be deployed onboard existing vessels as a help to the navigation crew, even enabling “temporarily unattended bridge” during night time – just like automation in the engine room has enabled the engine crew to avoid working night-shifts.</a:t>
            </a:r>
          </a:p>
          <a:p>
            <a:endParaRPr lang="en-DK" dirty="0"/>
          </a:p>
          <a:p>
            <a:r>
              <a:rPr lang="en-DK" dirty="0"/>
              <a:t>As an example – just a couple of weeks ago, two vessels collided of the coast of gibraltar, resulting in the Bulk carrirer OS 35 now sitting on the ocean floor, leaking fossile fuel into the ocean</a:t>
            </a:r>
          </a:p>
        </p:txBody>
      </p:sp>
      <p:sp>
        <p:nvSpPr>
          <p:cNvPr id="4" name="Slide Number Placeholder 3"/>
          <p:cNvSpPr>
            <a:spLocks noGrp="1"/>
          </p:cNvSpPr>
          <p:nvPr>
            <p:ph type="sldNum" sz="quarter" idx="5"/>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84635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First, let me give a brief overview of some of the relevant COLREG rules:</a:t>
            </a:r>
          </a:p>
          <a:p>
            <a:endParaRPr lang="en-DK" dirty="0"/>
          </a:p>
          <a:p>
            <a:pPr marL="228600" indent="-228600">
              <a:buAutoNum type="arabicParenR"/>
            </a:pPr>
            <a:r>
              <a:rPr lang="en-DK" dirty="0"/>
              <a:t>Rule 3 - this rule specifies when a vessel is ”constrained by her draught”: namely when she is “severely restrictied in her ability to deviate from her course”</a:t>
            </a:r>
          </a:p>
          <a:p>
            <a:pPr marL="228600" indent="-228600">
              <a:buAutoNum type="arabicParenR"/>
            </a:pPr>
            <a:r>
              <a:rPr lang="en-DK" dirty="0"/>
              <a:t>Rules 13-15 – these rules dictate the responsibilities of each vessel in the normal situations, overtaking, head-on and crossing, as illustrated in the figure</a:t>
            </a:r>
          </a:p>
        </p:txBody>
      </p:sp>
      <p:sp>
        <p:nvSpPr>
          <p:cNvPr id="4" name="Slide Number Placeholder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607787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Now lets take a close look at Rule 9.</a:t>
            </a:r>
          </a:p>
          <a:p>
            <a:endParaRPr lang="en-DK" dirty="0"/>
          </a:p>
          <a:p>
            <a:r>
              <a:rPr lang="en-DK" dirty="0"/>
              <a:t>On the slide, I’ve inserted the relevant sections of the rule.</a:t>
            </a:r>
          </a:p>
          <a:p>
            <a:r>
              <a:rPr lang="en-DK" dirty="0"/>
              <a:t>Rule 9 specifies the actions for vessels sailing along or crossing a “narrow channel or fairway” – </a:t>
            </a:r>
            <a:r>
              <a:rPr lang="en-GB" dirty="0"/>
              <a:t>I</a:t>
            </a:r>
            <a:r>
              <a:rPr lang="en-DK" dirty="0"/>
              <a:t>’ll get back to what these terms mean in the next slide.</a:t>
            </a:r>
          </a:p>
          <a:p>
            <a:endParaRPr lang="en-DK" dirty="0"/>
          </a:p>
          <a:p>
            <a:r>
              <a:rPr lang="en-DK" dirty="0"/>
              <a:t>Section a) instructs all vessel sailing along the channel to keep as close to the limit on her starboard side as possible </a:t>
            </a:r>
          </a:p>
          <a:p>
            <a:endParaRPr lang="en-DK" dirty="0"/>
          </a:p>
          <a:p>
            <a:r>
              <a:rPr lang="en-DK" dirty="0"/>
              <a:t>Sections b) and d) says that vessels crossing the channel “may not impede the passage of vessels” that can only navigate safely within the channel.</a:t>
            </a:r>
          </a:p>
          <a:p>
            <a:endParaRPr lang="en-DK" dirty="0"/>
          </a:p>
          <a:p>
            <a:r>
              <a:rPr lang="en-GB" dirty="0"/>
              <a:t>W</a:t>
            </a:r>
            <a:r>
              <a:rPr lang="en-DK" dirty="0"/>
              <a:t>hat does this mean for the autonomy stack? </a:t>
            </a:r>
          </a:p>
          <a:p>
            <a:r>
              <a:rPr lang="en-DK" dirty="0"/>
              <a:t>This means that we must have algorithms that are able to evaluate a vessels ability to navigate in its surroundings, by extension, we need algorithms that estimate manoeuvrability</a:t>
            </a:r>
          </a:p>
        </p:txBody>
      </p:sp>
      <p:sp>
        <p:nvSpPr>
          <p:cNvPr id="4" name="Slide Number Placeholder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63351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 what is a narrow channel or fairway?</a:t>
            </a:r>
          </a:p>
          <a:p>
            <a:endParaRPr lang="en-DK" dirty="0"/>
          </a:p>
          <a:p>
            <a:r>
              <a:rPr lang="en-DK" dirty="0"/>
              <a:t>Cockcroft defines this as the “navigable passage of water, between pecked lines or buoys”.</a:t>
            </a:r>
          </a:p>
          <a:p>
            <a:endParaRPr lang="en-DK" dirty="0"/>
          </a:p>
          <a:p>
            <a:r>
              <a:rPr lang="en-DK" dirty="0"/>
              <a:t>I’ve added two examples here: </a:t>
            </a:r>
          </a:p>
          <a:p>
            <a:r>
              <a:rPr lang="en-DK" dirty="0"/>
              <a:t>1) </a:t>
            </a:r>
            <a:r>
              <a:rPr lang="en-GB" dirty="0"/>
              <a:t>T</a:t>
            </a:r>
            <a:r>
              <a:rPr lang="en-DK" dirty="0"/>
              <a:t>he left example illustrates the north and southbound traffic separation zone underneath the Great Belt bridge in Denmark, which is one of the main passageways for large vessel into the Baltic seas</a:t>
            </a:r>
          </a:p>
          <a:p>
            <a:r>
              <a:rPr lang="en-DK" dirty="0"/>
              <a:t>2) The right example are the the entrace markings to the Nørre Uttrup harbour near Aalborg.</a:t>
            </a:r>
          </a:p>
          <a:p>
            <a:endParaRPr lang="en-DK" dirty="0"/>
          </a:p>
          <a:p>
            <a:r>
              <a:rPr lang="en-DK" dirty="0"/>
              <a:t>But this definition does not specify anything w.r.t. WHEN something is narrow?</a:t>
            </a:r>
          </a:p>
          <a:p>
            <a:r>
              <a:rPr lang="en-DK" dirty="0"/>
              <a:t>As you can image the great belt traffic zone is much narrower for a large 300 meter container vessel, than the same area would be for say a 25 meter long tug boat</a:t>
            </a:r>
          </a:p>
          <a:p>
            <a:endParaRPr lang="en-DK"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DK" dirty="0"/>
              <a:t>So when is something narrow?</a:t>
            </a:r>
          </a:p>
        </p:txBody>
      </p:sp>
      <p:sp>
        <p:nvSpPr>
          <p:cNvPr id="4" name="Slide Number Placeholder 3"/>
          <p:cNvSpPr>
            <a:spLocks noGrp="1"/>
          </p:cNvSpPr>
          <p:nvPr>
            <p:ph type="sldNum" sz="quarter" idx="5"/>
          </p:nvPr>
        </p:nvSpPr>
        <p:spPr/>
        <p:txBody>
          <a:bodyPr/>
          <a:lstStyle/>
          <a:p>
            <a:fld id="{C734BB09-483B-4C4B-A5A4-C02A22055B01}" type="slidenum">
              <a:rPr lang="da-DK" smtClean="0"/>
              <a:pPr/>
              <a:t>6</a:t>
            </a:fld>
            <a:endParaRPr lang="da-DK" dirty="0"/>
          </a:p>
        </p:txBody>
      </p:sp>
    </p:spTree>
    <p:extLst>
      <p:ext uri="{BB962C8B-B14F-4D97-AF65-F5344CB8AC3E}">
        <p14:creationId xmlns:p14="http://schemas.microsoft.com/office/powerpoint/2010/main" val="121743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Well cockcroft specifically mentions that this is not easily defined, and this might be up to the courts to decide.</a:t>
            </a:r>
          </a:p>
          <a:p>
            <a:endParaRPr lang="en-DK" dirty="0"/>
          </a:p>
          <a:p>
            <a:r>
              <a:rPr lang="en-DK" dirty="0"/>
              <a:t>In fact, courts have rules that 2 mile wide passages have been deemed narrow.</a:t>
            </a:r>
          </a:p>
          <a:p>
            <a:endParaRPr lang="en-DK" dirty="0"/>
          </a:p>
          <a:p>
            <a:r>
              <a:rPr lang="en-DK" dirty="0"/>
              <a:t>Also, the term narrow can be locally defined, since sailors usually navigate based on local customs and habits, which is passed down from their “elder brethren”.</a:t>
            </a:r>
          </a:p>
          <a:p>
            <a:endParaRPr lang="en-DK" dirty="0"/>
          </a:p>
          <a:p>
            <a:r>
              <a:rPr lang="en-DK" dirty="0"/>
              <a:t>This means that certain areas can impose restrictions which, depending on the vessel, could restrict its manoeuvrability.</a:t>
            </a:r>
          </a:p>
        </p:txBody>
      </p:sp>
      <p:sp>
        <p:nvSpPr>
          <p:cNvPr id="4" name="Slide Number Placeholder 3"/>
          <p:cNvSpPr>
            <a:spLocks noGrp="1"/>
          </p:cNvSpPr>
          <p:nvPr>
            <p:ph type="sldNum" sz="quarter" idx="5"/>
          </p:nvPr>
        </p:nvSpPr>
        <p:spPr/>
        <p:txBody>
          <a:bodyPr/>
          <a:lstStyle/>
          <a:p>
            <a:fld id="{C734BB09-483B-4C4B-A5A4-C02A22055B01}" type="slidenum">
              <a:rPr lang="da-DK" smtClean="0"/>
              <a:pPr/>
              <a:t>7</a:t>
            </a:fld>
            <a:endParaRPr lang="da-DK" dirty="0"/>
          </a:p>
        </p:txBody>
      </p:sp>
    </p:spTree>
    <p:extLst>
      <p:ext uri="{BB962C8B-B14F-4D97-AF65-F5344CB8AC3E}">
        <p14:creationId xmlns:p14="http://schemas.microsoft.com/office/powerpoint/2010/main" val="62505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 here I state our definition of what we consider restricted manoeuvrability as “inability to devate from a current course due to environmental constraints”.</a:t>
            </a:r>
          </a:p>
        </p:txBody>
      </p:sp>
      <p:sp>
        <p:nvSpPr>
          <p:cNvPr id="4" name="Slide Number Placeholder 3"/>
          <p:cNvSpPr>
            <a:spLocks noGrp="1"/>
          </p:cNvSpPr>
          <p:nvPr>
            <p:ph type="sldNum" sz="quarter" idx="5"/>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25155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introduce the framework that we developed.</a:t>
            </a:r>
          </a:p>
          <a:p>
            <a:r>
              <a:rPr lang="en-US" dirty="0"/>
              <a:t>The framework is based on a four-state automaton.</a:t>
            </a:r>
          </a:p>
          <a:p>
            <a:endParaRPr lang="en-US" dirty="0"/>
          </a:p>
          <a:p>
            <a:r>
              <a:rPr lang="en-US" dirty="0"/>
              <a:t>To put this new framework into context of the already existing system, it is embedded into the two green boxes in the figure below, namely maneuverability assessment and rule 9 evaluation.</a:t>
            </a:r>
          </a:p>
          <a:p>
            <a:endParaRPr lang="en-US" dirty="0"/>
          </a:p>
          <a:p>
            <a:r>
              <a:rPr lang="en-US" dirty="0"/>
              <a:t>Let me explain the other boxes a little bit.</a:t>
            </a:r>
          </a:p>
          <a:p>
            <a:r>
              <a:rPr lang="en-DK" dirty="0"/>
              <a:t>To the far left we have “Perception” - this is a sensor-fusion algortihm, that all takes input from all sensory systems: this means camera, radar, AIS, etc., and this represents the autonomous vessels view of its surrounding environment.</a:t>
            </a:r>
          </a:p>
          <a:p>
            <a:endParaRPr lang="en-DK" dirty="0"/>
          </a:p>
          <a:p>
            <a:r>
              <a:rPr lang="en-DK" dirty="0"/>
              <a:t>The "Understanding" is a higher level abstraction, which is based on this perception information. </a:t>
            </a:r>
          </a:p>
          <a:p>
            <a:r>
              <a:rPr lang="en-DK" dirty="0"/>
              <a:t>Upon this understanding of the environment a COLREGs evaluation is performed to give the current situation, such as  overtaking, head-on, crossing and so on.</a:t>
            </a:r>
          </a:p>
          <a:p>
            <a:endParaRPr lang="en-DK" dirty="0"/>
          </a:p>
          <a:p>
            <a:r>
              <a:rPr lang="en-DK" dirty="0"/>
              <a:t>The trajectory estimation box in grey, is an algorithm, that is able to predict the future trajectory of any detected target, and provides this information to the system downstream.</a:t>
            </a:r>
          </a:p>
          <a:p>
            <a:endParaRPr lang="en-DK" dirty="0"/>
          </a:p>
          <a:p>
            <a:r>
              <a:rPr lang="en-DK" dirty="0"/>
              <a:t>Now, if the situation dictates that a target vessel must give way, then we perform a manoeuvrability assessment of that target.</a:t>
            </a:r>
          </a:p>
          <a:p>
            <a:r>
              <a:rPr lang="en-DK" dirty="0"/>
              <a:t>This is done by:</a:t>
            </a:r>
          </a:p>
          <a:p>
            <a:endParaRPr lang="en-DK" dirty="0"/>
          </a:p>
          <a:p>
            <a:r>
              <a:rPr lang="en-DK" dirty="0"/>
              <a:t>First - Checking if the vessel is reporting "restricted manoeuvrability" in its AIS messages, and here we assume that the target is truthful .</a:t>
            </a:r>
          </a:p>
          <a:p>
            <a:endParaRPr lang="en-DK" dirty="0"/>
          </a:p>
          <a:p>
            <a:r>
              <a:rPr lang="en-DK" dirty="0"/>
              <a:t>If the target does not report restricted manoeuvrability, then we perform an assessment of that vessel - and I'll go over the details on the next slide.</a:t>
            </a:r>
          </a:p>
          <a:p>
            <a:endParaRPr lang="en-DK" dirty="0"/>
          </a:p>
          <a:p>
            <a:r>
              <a:rPr lang="en-DK" dirty="0"/>
              <a:t>If the assessment of the target is not restricted, then we transition back to state D1, and rules 13-15 apply as normal.</a:t>
            </a:r>
          </a:p>
          <a:p>
            <a:endParaRPr lang="en-DK" dirty="0"/>
          </a:p>
          <a:p>
            <a:r>
              <a:rPr lang="en-DK" dirty="0"/>
              <a:t>However, if the target is reporting restricted manoeuvrability, or our assessment is that the target is restricted, then we transition to state D4, and rule 9 is applied, inverting the responsibilities of the actors.</a:t>
            </a:r>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dirty="0"/>
          </a:p>
        </p:txBody>
      </p:sp>
    </p:spTree>
    <p:extLst>
      <p:ext uri="{BB962C8B-B14F-4D97-AF65-F5344CB8AC3E}">
        <p14:creationId xmlns:p14="http://schemas.microsoft.com/office/powerpoint/2010/main" val="2911438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da-DK"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da-DK" noProof="0" dirty="0"/>
              <a:t>Click to edit Master title style</a:t>
            </a:r>
            <a:endParaRPr lang="da-DK"/>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da-DK" noProof="0" dirty="0"/>
              <a:t>Click to edit Master subtitle style</a:t>
            </a:r>
            <a:endParaRPr lang="da-DK"/>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da-DK"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da-DK"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da-DK"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da-DK"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da-DK"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da-DK"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da-DK"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da-DK"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da-DK" smtClean="0"/>
              <a:pPr/>
              <a:t>‹#›</a:t>
            </a:fld>
            <a:endParaRPr lang="da-DK"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da-DK" noProof="0" dirty="0"/>
              <a:t>Click to edit Master title style</a:t>
            </a:r>
            <a:endParaRPr lang="da-DK"/>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da-DK" noProof="0" dirty="0"/>
              <a:t>Click to edit Master subtitle style</a:t>
            </a:r>
            <a:endParaRPr lang="da-DK"/>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da-DK"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da-DK" dirty="0"/>
              <a:t>Click to edit Master title style</a:t>
            </a:r>
            <a:endParaRPr lang="da-DK"/>
          </a:p>
        </p:txBody>
      </p:sp>
      <p:sp>
        <p:nvSpPr>
          <p:cNvPr id="3" name="Content Placeholder 2"/>
          <p:cNvSpPr>
            <a:spLocks noGrp="1"/>
          </p:cNvSpPr>
          <p:nvPr>
            <p:ph idx="1"/>
          </p:nvPr>
        </p:nvSpPr>
        <p:spPr>
          <a:xfrm>
            <a:off x="1774800" y="1706400"/>
            <a:ext cx="9312374" cy="4545578"/>
          </a:xfrm>
        </p:spPr>
        <p:txBody>
          <a:bodyPr/>
          <a:lstStyle/>
          <a:p>
            <a:pPr lvl="0"/>
            <a:r>
              <a:rPr lang="da-DK" dirty="0"/>
              <a:t>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da-DK"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da-DK"/>
              <a:t>Click to edit Master title style</a:t>
            </a:r>
            <a:endParaRPr lang="da-DK"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endParaRPr lang="da-DK"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da-DK"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1118" userDrawn="1">
          <p15:clr>
            <a:srgbClr val="F26B43"/>
          </p15:clr>
        </p15:guide>
        <p15:guide id="2" pos="3896" userDrawn="1">
          <p15:clr>
            <a:srgbClr val="F26B43"/>
          </p15:clr>
        </p15:guide>
        <p15:guide id="3" pos="4205" userDrawn="1">
          <p15:clr>
            <a:srgbClr val="F26B43"/>
          </p15:clr>
        </p15:guide>
        <p15:guide id="4" pos="69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da-DK" dirty="0"/>
              <a:t>Click to edit Master title style</a:t>
            </a:r>
            <a:endParaRPr lang="da-DK"/>
          </a:p>
        </p:txBody>
      </p:sp>
      <p:sp>
        <p:nvSpPr>
          <p:cNvPr id="3" name="Content Placeholder 2"/>
          <p:cNvSpPr>
            <a:spLocks noGrp="1"/>
          </p:cNvSpPr>
          <p:nvPr>
            <p:ph idx="1"/>
          </p:nvPr>
        </p:nvSpPr>
        <p:spPr>
          <a:xfrm>
            <a:off x="1774726" y="1706328"/>
            <a:ext cx="6048672" cy="4545578"/>
          </a:xfrm>
        </p:spPr>
        <p:txBody>
          <a:bodyPr/>
          <a:lstStyle/>
          <a:p>
            <a:pPr lvl="0"/>
            <a:r>
              <a:rPr lang="da-DK" dirty="0"/>
              <a:t>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da-DK" dirty="0"/>
              <a:t>Click the placeholder and paste image via Skyfish icon</a:t>
            </a:r>
            <a:endParaRPr lang="da-DK"/>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da-DK" dirty="0"/>
              <a:t>Click the placeholder and paste image via Skyfish icon</a:t>
            </a:r>
            <a:endParaRPr lang="da-DK"/>
          </a:p>
          <a:p>
            <a:endParaRPr lang="da-DK"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da-DK"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da-DK" dirty="0"/>
              <a:t>Click to edit Master title style</a:t>
            </a:r>
            <a:endParaRPr lang="da-DK"/>
          </a:p>
        </p:txBody>
      </p:sp>
      <p:sp>
        <p:nvSpPr>
          <p:cNvPr id="3" name="Content Placeholder 2"/>
          <p:cNvSpPr>
            <a:spLocks noGrp="1"/>
          </p:cNvSpPr>
          <p:nvPr>
            <p:ph idx="1"/>
          </p:nvPr>
        </p:nvSpPr>
        <p:spPr>
          <a:xfrm>
            <a:off x="4221360" y="1706328"/>
            <a:ext cx="6865740" cy="4545578"/>
          </a:xfrm>
        </p:spPr>
        <p:txBody>
          <a:bodyPr/>
          <a:lstStyle/>
          <a:p>
            <a:pPr lvl="0"/>
            <a:r>
              <a:rPr lang="da-DK" dirty="0"/>
              <a:t>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da-DK" dirty="0"/>
              <a:t>Click the placeholder and paste image via Skyfish icon</a:t>
            </a:r>
            <a:endParaRPr lang="da-DK"/>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da-DK" dirty="0"/>
              <a:t>Click the placeholder and paste image via Skyfish icon</a:t>
            </a:r>
            <a:endParaRPr lang="da-DK"/>
          </a:p>
          <a:p>
            <a:endParaRPr lang="da-DK"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da-DK"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da-DK"/>
              <a:t>Click to add title one line</a:t>
            </a:r>
            <a:endParaRPr lang="da-DK"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dirty="0"/>
              <a:t>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da-DK"/>
              <a:t>Click to add title one line</a:t>
            </a:r>
            <a:endParaRPr lang="da-DK"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p>
          <a:p>
            <a:pPr lvl="5"/>
            <a:endParaRPr lang="da-DK"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da-DK"/>
              <a:t>Click to add title one line</a:t>
            </a:r>
            <a:endParaRPr lang="da-DK"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a-DK"/>
              <a:t>Edit Master text styles</a:t>
            </a:r>
          </a:p>
          <a:p>
            <a:pPr lvl="1"/>
            <a:r>
              <a:rPr lang="da-DK"/>
              <a:t>Second level</a:t>
            </a:r>
          </a:p>
          <a:p>
            <a:pPr lvl="2"/>
            <a:r>
              <a:rPr lang="da-DK"/>
              <a:t>Third level</a:t>
            </a:r>
          </a:p>
          <a:p>
            <a:pPr lvl="3"/>
            <a:r>
              <a:rPr lang="da-DK"/>
              <a:t>Fourth level</a:t>
            </a:r>
          </a:p>
          <a:p>
            <a:pPr lvl="4"/>
            <a:r>
              <a:rPr lang="da-DK"/>
              <a:t>Fifth level</a:t>
            </a:r>
          </a:p>
          <a:p>
            <a:pPr lvl="5"/>
            <a:endParaRPr lang="da-DK"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da-DK" dirty="0"/>
              <a:t>Click the placeholder and paste image via Skyfish icon</a:t>
            </a:r>
            <a:endParaRPr lang="da-DK"/>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da-DK" dirty="0"/>
              <a:t>Click the placeholder and paste image via Skyfish icon</a:t>
            </a:r>
            <a:endParaRPr lang="da-DK"/>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da-DK" dirty="0"/>
              <a:t>Click the placeholder and paste image via Skyfish icon</a:t>
            </a:r>
            <a:endParaRPr lang="da-DK"/>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da-DK"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da-DK" dirty="0"/>
              <a:t>Click to edit Master title style</a:t>
            </a:r>
            <a:endParaRPr lang="da-DK"/>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da-DK"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da-DK"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da-DK" smtClean="0"/>
              <a:pPr/>
              <a:t>‹#›</a:t>
            </a:fld>
            <a:endParaRPr lang="da-DK"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da-DK"/>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da-DK"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da-DK" smtClean="0"/>
              <a:pPr/>
              <a:t>‹#›</a:t>
            </a:fld>
            <a:endParaRPr lang="da-DK"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da-DK"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da-DK" dirty="0"/>
              <a:t>Edit Master text styles</a:t>
            </a:r>
          </a:p>
          <a:p>
            <a:pPr lvl="1"/>
            <a:r>
              <a:rPr lang="da-DK" dirty="0"/>
              <a:t>Second level</a:t>
            </a:r>
          </a:p>
          <a:p>
            <a:pPr lvl="2"/>
            <a:r>
              <a:rPr lang="da-DK" dirty="0"/>
              <a:t>Third level</a:t>
            </a:r>
          </a:p>
          <a:p>
            <a:pPr lvl="3"/>
            <a:r>
              <a:rPr lang="da-DK" dirty="0"/>
              <a:t>Fourth level</a:t>
            </a:r>
          </a:p>
          <a:p>
            <a:pPr lvl="4"/>
            <a:r>
              <a:rPr lang="da-DK" dirty="0"/>
              <a:t>Fifth level</a:t>
            </a:r>
          </a:p>
          <a:p>
            <a:pPr lvl="5"/>
            <a:endParaRPr lang="da-DK" dirty="0"/>
          </a:p>
        </p:txBody>
      </p:sp>
      <p:sp>
        <p:nvSpPr>
          <p:cNvPr id="113676" name="text" descr="{&quot;templafy&quot;:{&quot;id&quot;:&quot;2480acb4-f7b1-47ae-966f-d89b09dca976&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da-DK" sz="700" b="1" dirty="0">
                <a:solidFill>
                  <a:schemeClr val="bg1"/>
                </a:solidFill>
                <a:latin typeface="+mn-lt"/>
              </a:rPr>
              <a:t>DTU Electro</a:t>
            </a:r>
          </a:p>
        </p:txBody>
      </p:sp>
      <p:sp>
        <p:nvSpPr>
          <p:cNvPr id="5" name="date" descr="{&quot;templafy&quot;:{&quot;id&quot;:&quot;1ff027fe-3e81-40d5-a691-42fd2d3c5ecd&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da-DK" sz="700" b="1" i="0" u="none" strike="noStrike" cap="none" normalizeH="0" baseline="0" dirty="0">
                <a:ln>
                  <a:noFill/>
                </a:ln>
                <a:solidFill>
                  <a:schemeClr val="bg1"/>
                </a:solidFill>
                <a:effectLst/>
                <a:latin typeface="+mn-lt"/>
                <a:ea typeface="ＭＳ Ｐゴシック" pitchFamily="-80" charset="-128"/>
              </a:rPr>
              <a:t>15. september 2022</a:t>
            </a:r>
          </a:p>
        </p:txBody>
      </p:sp>
      <p:sp>
        <p:nvSpPr>
          <p:cNvPr id="7" name="text" descr="{&quot;templafy&quot;:{&quot;id&quot;:&quot;12503f9b-9f47-4fcf-8a8c-43f7a8a0ba26&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da-DK" sz="700" dirty="0">
                <a:solidFill>
                  <a:schemeClr val="bg1"/>
                </a:solidFill>
                <a:latin typeface="+mn-lt"/>
              </a:rPr>
              <a:t>IFAC CAMS ‘22 - Technical University of Denmark, Kogens Lyngby</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da-DK"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media" Target="../media/media1.m4a"/><Relationship Id="rId7" Type="http://schemas.openxmlformats.org/officeDocument/2006/relationships/image" Target="../media/image1.png"/><Relationship Id="rId2" Type="http://schemas.openxmlformats.org/officeDocument/2006/relationships/customXml" Target="../../customXml/item4.xml"/><Relationship Id="rId1" Type="http://schemas.openxmlformats.org/officeDocument/2006/relationships/customXml" Target="../../customXml/item5.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1.m4a"/></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emf"/><Relationship Id="rId5" Type="http://schemas.openxmlformats.org/officeDocument/2006/relationships/image" Target="../media/image18.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4.m4a"/><Relationship Id="rId7" Type="http://schemas.openxmlformats.org/officeDocument/2006/relationships/image" Target="../media/image21.png"/><Relationship Id="rId2" Type="http://schemas.microsoft.com/office/2007/relationships/media" Target="../media/media14.m4a"/><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notesSlide" Target="../notesSlides/notesSlide14.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video" Target="../media/media15.mp4"/><Relationship Id="rId7" Type="http://schemas.openxmlformats.org/officeDocument/2006/relationships/notesSlide" Target="../notesSlides/notesSlide15.xml"/><Relationship Id="rId2" Type="http://schemas.microsoft.com/office/2007/relationships/media" Target="../media/media15.mp4"/><Relationship Id="rId1" Type="http://schemas.openxmlformats.org/officeDocument/2006/relationships/tags" Target="../tags/tag7.xml"/><Relationship Id="rId6" Type="http://schemas.openxmlformats.org/officeDocument/2006/relationships/slideLayout" Target="../slideLayouts/slideLayout8.xml"/><Relationship Id="rId5" Type="http://schemas.openxmlformats.org/officeDocument/2006/relationships/audio" Target="../media/media16.m4a"/><Relationship Id="rId4" Type="http://schemas.microsoft.com/office/2007/relationships/media" Target="../media/media16.m4a"/><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video" Target="../media/media17.mp4"/><Relationship Id="rId7" Type="http://schemas.openxmlformats.org/officeDocument/2006/relationships/notesSlide" Target="../notesSlides/notesSlide16.xml"/><Relationship Id="rId2" Type="http://schemas.microsoft.com/office/2007/relationships/media" Target="../media/media17.mp4"/><Relationship Id="rId1" Type="http://schemas.openxmlformats.org/officeDocument/2006/relationships/tags" Target="../tags/tag8.xml"/><Relationship Id="rId6" Type="http://schemas.openxmlformats.org/officeDocument/2006/relationships/slideLayout" Target="../slideLayouts/slideLayout8.xml"/><Relationship Id="rId5" Type="http://schemas.openxmlformats.org/officeDocument/2006/relationships/audio" Target="../media/media18.m4a"/><Relationship Id="rId4" Type="http://schemas.microsoft.com/office/2007/relationships/media" Target="../media/media18.m4a"/><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hyperlink" Target="mailto:pnha@dtu.dk"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customXml" Target="../../customXml/item3.xml"/><Relationship Id="rId1" Type="http://schemas.openxmlformats.org/officeDocument/2006/relationships/customXml" Target="../../customXml/item6.xml"/><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audio" Target="../media/media2.m4a"/></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cnn.com/2022/09/01/europe/gibraltar-cargo-ship-vessel-collision-intl/index.html"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da-DK" sz="4000" dirty="0" err="1"/>
              <a:t>Autonomous</a:t>
            </a:r>
            <a:r>
              <a:rPr lang="da-DK" sz="4000" dirty="0"/>
              <a:t> Navigation in </a:t>
            </a:r>
            <a:r>
              <a:rPr lang="da-DK" sz="4000" dirty="0" err="1"/>
              <a:t>Confined</a:t>
            </a:r>
            <a:r>
              <a:rPr lang="da-DK" sz="4000" dirty="0"/>
              <a:t> Waters - A </a:t>
            </a:r>
            <a:r>
              <a:rPr lang="da-DK" sz="4000" dirty="0" err="1"/>
              <a:t>COLREGs</a:t>
            </a:r>
            <a:r>
              <a:rPr lang="da-DK" sz="4000" dirty="0"/>
              <a:t> </a:t>
            </a:r>
            <a:r>
              <a:rPr lang="da-DK" sz="4000" dirty="0" err="1"/>
              <a:t>Rule</a:t>
            </a:r>
            <a:r>
              <a:rPr lang="da-DK" sz="4000" dirty="0"/>
              <a:t> 9 </a:t>
            </a:r>
            <a:r>
              <a:rPr lang="da-DK" sz="4000" dirty="0" err="1"/>
              <a:t>Compliant</a:t>
            </a:r>
            <a:r>
              <a:rPr lang="da-DK" sz="4000" dirty="0"/>
              <a:t> Framework</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da-DK" sz="2000" dirty="0"/>
              <a:t>Peter Nicholas Hansen, Thomas T. Enevoldsen, Dimitrios </a:t>
            </a:r>
            <a:r>
              <a:rPr lang="da-DK" sz="2000" dirty="0" err="1"/>
              <a:t>Papageorgiou</a:t>
            </a:r>
            <a:r>
              <a:rPr lang="da-DK" sz="2000" dirty="0"/>
              <a:t>, Mogens Blanke</a:t>
            </a:r>
          </a:p>
          <a:p>
            <a:r>
              <a:rPr lang="da-DK" sz="2000" dirty="0"/>
              <a:t>Automation and Control Group, DTU </a:t>
            </a:r>
            <a:r>
              <a:rPr lang="da-DK" sz="2000" dirty="0" err="1"/>
              <a:t>Electro</a:t>
            </a:r>
            <a:endParaRPr lang="da-DK" sz="2000" dirty="0"/>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da-DK" smtClean="0"/>
              <a:pPr/>
              <a:t>1</a:t>
            </a:fld>
            <a:endParaRPr lang="da-DK" dirty="0"/>
          </a:p>
        </p:txBody>
      </p:sp>
      <p:pic>
        <p:nvPicPr>
          <p:cNvPr id="10" name="Audio 9">
            <a:hlinkClick r:id="" action="ppaction://media"/>
            <a:extLst>
              <a:ext uri="{FF2B5EF4-FFF2-40B4-BE49-F238E27FC236}">
                <a16:creationId xmlns:a16="http://schemas.microsoft.com/office/drawing/2014/main" id="{2EA856A9-3120-57D9-7F0B-84B4A8AB309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161713" y="5829300"/>
            <a:ext cx="812800" cy="812800"/>
          </a:xfrm>
          <a:prstGeom prst="rect">
            <a:avLst/>
          </a:prstGeom>
        </p:spPr>
      </p:pic>
    </p:spTree>
    <p:custDataLst>
      <p:custData r:id="rId1"/>
      <p:custData r:id="rId2"/>
    </p:custDataLst>
    <p:extLst>
      <p:ext uri="{BB962C8B-B14F-4D97-AF65-F5344CB8AC3E}">
        <p14:creationId xmlns:p14="http://schemas.microsoft.com/office/powerpoint/2010/main" val="2320714135"/>
      </p:ext>
    </p:extLst>
  </p:cSld>
  <p:clrMapOvr>
    <a:masterClrMapping/>
  </p:clrMapOvr>
  <mc:AlternateContent xmlns:mc="http://schemas.openxmlformats.org/markup-compatibility/2006" xmlns:p14="http://schemas.microsoft.com/office/powerpoint/2010/main">
    <mc:Choice Requires="p14">
      <p:transition spd="slow" p14:dur="2000" advTm="28021"/>
    </mc:Choice>
    <mc:Fallback xmlns="">
      <p:transition spd="slow" advTm="28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7B7E-2104-8258-F2E6-52094F14DB46}"/>
              </a:ext>
            </a:extLst>
          </p:cNvPr>
          <p:cNvSpPr>
            <a:spLocks noGrp="1"/>
          </p:cNvSpPr>
          <p:nvPr>
            <p:ph type="title"/>
          </p:nvPr>
        </p:nvSpPr>
        <p:spPr/>
        <p:txBody>
          <a:bodyPr/>
          <a:lstStyle/>
          <a:p>
            <a:r>
              <a:rPr lang="en-DK" dirty="0"/>
              <a:t>Manoeuvrability assessment</a:t>
            </a:r>
          </a:p>
        </p:txBody>
      </p:sp>
      <p:sp>
        <p:nvSpPr>
          <p:cNvPr id="6" name="Content Placeholder 5">
            <a:extLst>
              <a:ext uri="{FF2B5EF4-FFF2-40B4-BE49-F238E27FC236}">
                <a16:creationId xmlns:a16="http://schemas.microsoft.com/office/drawing/2014/main" id="{4CBF256A-6A57-C640-A639-95A0AF1E16E8}"/>
              </a:ext>
            </a:extLst>
          </p:cNvPr>
          <p:cNvSpPr>
            <a:spLocks noGrp="1"/>
          </p:cNvSpPr>
          <p:nvPr>
            <p:ph sz="half" idx="1"/>
          </p:nvPr>
        </p:nvSpPr>
        <p:spPr/>
        <p:txBody>
          <a:bodyPr/>
          <a:lstStyle/>
          <a:p>
            <a:r>
              <a:rPr lang="en-DK" dirty="0"/>
              <a:t>Define rate of swing</a:t>
            </a:r>
          </a:p>
          <a:p>
            <a:endParaRPr lang="en-DK" dirty="0"/>
          </a:p>
          <a:p>
            <a:endParaRPr lang="en-DK" dirty="0"/>
          </a:p>
          <a:p>
            <a:pPr marL="0" indent="0">
              <a:buNone/>
            </a:pPr>
            <a:endParaRPr lang="en-DK" dirty="0"/>
          </a:p>
          <a:p>
            <a:r>
              <a:rPr lang="en-DK" dirty="0"/>
              <a:t>Calculate lower bound from 13 different turning tests [3]</a:t>
            </a:r>
          </a:p>
          <a:p>
            <a:endParaRPr lang="en-DK" dirty="0"/>
          </a:p>
          <a:p>
            <a:endParaRPr lang="en-DK" dirty="0"/>
          </a:p>
          <a:p>
            <a:r>
              <a:rPr lang="en-DK" dirty="0"/>
              <a:t>Downscale rudder angle linearly</a:t>
            </a:r>
          </a:p>
          <a:p>
            <a:endParaRPr lang="en-DK" dirty="0"/>
          </a:p>
          <a:p>
            <a:endParaRPr lang="en-DK" dirty="0"/>
          </a:p>
        </p:txBody>
      </p:sp>
      <p:sp>
        <p:nvSpPr>
          <p:cNvPr id="4" name="Slide Number Placeholder 3">
            <a:extLst>
              <a:ext uri="{FF2B5EF4-FFF2-40B4-BE49-F238E27FC236}">
                <a16:creationId xmlns:a16="http://schemas.microsoft.com/office/drawing/2014/main" id="{F3C5A490-9B5C-8D9C-9801-8BC0D98911CF}"/>
              </a:ext>
            </a:extLst>
          </p:cNvPr>
          <p:cNvSpPr>
            <a:spLocks noGrp="1"/>
          </p:cNvSpPr>
          <p:nvPr>
            <p:ph type="sldNum" sz="quarter" idx="11"/>
          </p:nvPr>
        </p:nvSpPr>
        <p:spPr/>
        <p:txBody>
          <a:bodyPr/>
          <a:lstStyle/>
          <a:p>
            <a:fld id="{103EA872-A674-449B-A120-B97244F8E91D}" type="slidenum">
              <a:rPr lang="da-DK" smtClean="0"/>
              <a:pPr/>
              <a:t>10</a:t>
            </a:fld>
            <a:endParaRPr lang="da-DK" dirty="0"/>
          </a:p>
        </p:txBody>
      </p:sp>
      <p:pic>
        <p:nvPicPr>
          <p:cNvPr id="5" name="Content Placeholder 4">
            <a:extLst>
              <a:ext uri="{FF2B5EF4-FFF2-40B4-BE49-F238E27FC236}">
                <a16:creationId xmlns:a16="http://schemas.microsoft.com/office/drawing/2014/main" id="{441341E9-2D71-FA80-08F5-90AD9CF593F0}"/>
              </a:ext>
            </a:extLst>
          </p:cNvPr>
          <p:cNvPicPr>
            <a:picLocks noChangeAspect="1"/>
          </p:cNvPicPr>
          <p:nvPr/>
        </p:nvPicPr>
        <p:blipFill>
          <a:blip r:embed="rId5"/>
          <a:stretch>
            <a:fillRect/>
          </a:stretch>
        </p:blipFill>
        <p:spPr bwMode="auto">
          <a:xfrm>
            <a:off x="6512808" y="1398843"/>
            <a:ext cx="5501502" cy="444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E7185D83-8512-4ADB-BE07-7C6500756EB0}"/>
              </a:ext>
            </a:extLst>
          </p:cNvPr>
          <p:cNvPicPr>
            <a:picLocks noChangeAspect="1"/>
          </p:cNvPicPr>
          <p:nvPr/>
        </p:nvPicPr>
        <p:blipFill>
          <a:blip r:embed="rId6"/>
          <a:stretch>
            <a:fillRect/>
          </a:stretch>
        </p:blipFill>
        <p:spPr>
          <a:xfrm>
            <a:off x="3180844" y="4946035"/>
            <a:ext cx="2214221" cy="372138"/>
          </a:xfrm>
          <a:prstGeom prst="rect">
            <a:avLst/>
          </a:prstGeom>
        </p:spPr>
      </p:pic>
      <p:pic>
        <p:nvPicPr>
          <p:cNvPr id="10" name="Picture 9">
            <a:extLst>
              <a:ext uri="{FF2B5EF4-FFF2-40B4-BE49-F238E27FC236}">
                <a16:creationId xmlns:a16="http://schemas.microsoft.com/office/drawing/2014/main" id="{77B6FCE7-15EC-36ED-3F68-DDEE65448A2C}"/>
              </a:ext>
            </a:extLst>
          </p:cNvPr>
          <p:cNvPicPr>
            <a:picLocks noChangeAspect="1"/>
          </p:cNvPicPr>
          <p:nvPr/>
        </p:nvPicPr>
        <p:blipFill>
          <a:blip r:embed="rId7"/>
          <a:stretch>
            <a:fillRect/>
          </a:stretch>
        </p:blipFill>
        <p:spPr>
          <a:xfrm>
            <a:off x="2091755" y="2276872"/>
            <a:ext cx="3776266" cy="619060"/>
          </a:xfrm>
          <a:prstGeom prst="rect">
            <a:avLst/>
          </a:prstGeom>
        </p:spPr>
      </p:pic>
      <p:pic>
        <p:nvPicPr>
          <p:cNvPr id="11" name="Picture 10">
            <a:extLst>
              <a:ext uri="{FF2B5EF4-FFF2-40B4-BE49-F238E27FC236}">
                <a16:creationId xmlns:a16="http://schemas.microsoft.com/office/drawing/2014/main" id="{728F76D4-53CD-D6E4-9BCE-76BABB61F8BA}"/>
              </a:ext>
            </a:extLst>
          </p:cNvPr>
          <p:cNvPicPr>
            <a:picLocks noChangeAspect="1"/>
          </p:cNvPicPr>
          <p:nvPr/>
        </p:nvPicPr>
        <p:blipFill>
          <a:blip r:embed="rId8"/>
          <a:stretch>
            <a:fillRect/>
          </a:stretch>
        </p:blipFill>
        <p:spPr>
          <a:xfrm>
            <a:off x="3196884" y="3861048"/>
            <a:ext cx="1530170" cy="288032"/>
          </a:xfrm>
          <a:prstGeom prst="rect">
            <a:avLst/>
          </a:prstGeom>
        </p:spPr>
      </p:pic>
      <p:sp>
        <p:nvSpPr>
          <p:cNvPr id="13" name="TextBox 12">
            <a:extLst>
              <a:ext uri="{FF2B5EF4-FFF2-40B4-BE49-F238E27FC236}">
                <a16:creationId xmlns:a16="http://schemas.microsoft.com/office/drawing/2014/main" id="{A38498E1-2916-2D4F-1AF6-797846FEB888}"/>
              </a:ext>
            </a:extLst>
          </p:cNvPr>
          <p:cNvSpPr txBox="1"/>
          <p:nvPr/>
        </p:nvSpPr>
        <p:spPr>
          <a:xfrm>
            <a:off x="1774726" y="5877272"/>
            <a:ext cx="9443692" cy="646331"/>
          </a:xfrm>
          <a:prstGeom prst="rect">
            <a:avLst/>
          </a:prstGeom>
          <a:noFill/>
        </p:spPr>
        <p:txBody>
          <a:bodyPr wrap="square" lIns="0" tIns="0" rIns="0" bIns="0" rtlCol="0">
            <a:spAutoFit/>
          </a:bodyPr>
          <a:lstStyle/>
          <a:p>
            <a:r>
              <a:rPr lang="en-DK" sz="1400" dirty="0">
                <a:latin typeface="+mn-lt"/>
              </a:rPr>
              <a:t>[4] </a:t>
            </a:r>
            <a:r>
              <a:rPr lang="en-GB" sz="1400" dirty="0"/>
              <a:t>IMO (2002). RESOLUTION MSC.137(76) - Standards for ship manoeuvrability. https://</a:t>
            </a:r>
            <a:r>
              <a:rPr lang="en-GB" sz="1400" dirty="0" err="1"/>
              <a:t>wwwcdn.imo.org</a:t>
            </a:r>
            <a:r>
              <a:rPr lang="en-GB" sz="1400" dirty="0"/>
              <a:t>/</a:t>
            </a:r>
            <a:r>
              <a:rPr lang="en-GB" sz="1400" dirty="0" err="1"/>
              <a:t>localresources</a:t>
            </a:r>
            <a:r>
              <a:rPr lang="en-GB" sz="1400" dirty="0"/>
              <a:t>/</a:t>
            </a:r>
            <a:r>
              <a:rPr lang="en-GB" sz="1400" dirty="0" err="1"/>
              <a:t>en</a:t>
            </a:r>
            <a:r>
              <a:rPr lang="en-GB" sz="1400" dirty="0"/>
              <a:t>/</a:t>
            </a:r>
            <a:r>
              <a:rPr lang="en-GB" sz="1400" dirty="0" err="1"/>
              <a:t>KnowledgeCentre</a:t>
            </a:r>
            <a:r>
              <a:rPr lang="en-GB" sz="1400" dirty="0"/>
              <a:t>/</a:t>
            </a:r>
            <a:r>
              <a:rPr lang="en-GB" sz="1400" dirty="0" err="1"/>
              <a:t>IndexofIMOResolutions</a:t>
            </a:r>
            <a:r>
              <a:rPr lang="en-GB" sz="1400" dirty="0"/>
              <a:t>/</a:t>
            </a:r>
            <a:r>
              <a:rPr lang="en-GB" sz="1400" dirty="0" err="1"/>
              <a:t>MSCResolutions</a:t>
            </a:r>
            <a:r>
              <a:rPr lang="en-GB" sz="1400" dirty="0"/>
              <a:t>/MSC.137(76).pdf </a:t>
            </a:r>
          </a:p>
        </p:txBody>
      </p:sp>
      <p:pic>
        <p:nvPicPr>
          <p:cNvPr id="15" name="Audio 14">
            <a:hlinkClick r:id="" action="ppaction://media"/>
            <a:extLst>
              <a:ext uri="{FF2B5EF4-FFF2-40B4-BE49-F238E27FC236}">
                <a16:creationId xmlns:a16="http://schemas.microsoft.com/office/drawing/2014/main" id="{21CE4F7B-D390-9724-872E-E4FFE439B8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064327554"/>
      </p:ext>
    </p:extLst>
  </p:cSld>
  <p:clrMapOvr>
    <a:masterClrMapping/>
  </p:clrMapOvr>
  <mc:AlternateContent xmlns:mc="http://schemas.openxmlformats.org/markup-compatibility/2006" xmlns:p14="http://schemas.microsoft.com/office/powerpoint/2010/main">
    <mc:Choice Requires="p14">
      <p:transition spd="slow" p14:dur="2000" advTm="93376"/>
    </mc:Choice>
    <mc:Fallback xmlns="">
      <p:transition spd="slow" advTm="9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CD05435-ECA9-59EA-EA78-2DE266FBDD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833514" y="188640"/>
            <a:ext cx="3220517" cy="2647698"/>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2D847B7E-2104-8258-F2E6-52094F14DB46}"/>
              </a:ext>
            </a:extLst>
          </p:cNvPr>
          <p:cNvSpPr>
            <a:spLocks noGrp="1"/>
          </p:cNvSpPr>
          <p:nvPr>
            <p:ph type="title"/>
          </p:nvPr>
        </p:nvSpPr>
        <p:spPr/>
        <p:txBody>
          <a:bodyPr/>
          <a:lstStyle/>
          <a:p>
            <a:r>
              <a:rPr lang="en-DK" dirty="0"/>
              <a:t>Manoeuvrability assessment</a:t>
            </a:r>
          </a:p>
        </p:txBody>
      </p:sp>
      <p:sp>
        <p:nvSpPr>
          <p:cNvPr id="3" name="Content Placeholder 2">
            <a:extLst>
              <a:ext uri="{FF2B5EF4-FFF2-40B4-BE49-F238E27FC236}">
                <a16:creationId xmlns:a16="http://schemas.microsoft.com/office/drawing/2014/main" id="{D8AFF997-A914-63B4-8D6E-BA1D9774F976}"/>
              </a:ext>
            </a:extLst>
          </p:cNvPr>
          <p:cNvSpPr>
            <a:spLocks noGrp="1"/>
          </p:cNvSpPr>
          <p:nvPr>
            <p:ph idx="1"/>
          </p:nvPr>
        </p:nvSpPr>
        <p:spPr/>
        <p:txBody>
          <a:bodyPr/>
          <a:lstStyle/>
          <a:p>
            <a:pPr marL="0" indent="0">
              <a:buNone/>
            </a:pPr>
            <a:r>
              <a:rPr lang="en-DK" dirty="0"/>
              <a:t>For each future timestep (up to TCPA)</a:t>
            </a:r>
          </a:p>
          <a:p>
            <a:pPr marL="0" indent="0">
              <a:buNone/>
            </a:pPr>
            <a:endParaRPr lang="en-DK" dirty="0"/>
          </a:p>
          <a:p>
            <a:r>
              <a:rPr lang="en-DK" dirty="0"/>
              <a:t>Project vessel according to rate of swing</a:t>
            </a:r>
          </a:p>
          <a:p>
            <a:endParaRPr lang="en-DK" dirty="0"/>
          </a:p>
          <a:p>
            <a:endParaRPr lang="en-DK" dirty="0"/>
          </a:p>
          <a:p>
            <a:endParaRPr lang="en-DK" dirty="0"/>
          </a:p>
          <a:p>
            <a:r>
              <a:rPr lang="en-DK" dirty="0"/>
              <a:t>Draw the comfort zone ellipses around the projected positions</a:t>
            </a:r>
          </a:p>
          <a:p>
            <a:endParaRPr lang="en-DK" dirty="0"/>
          </a:p>
          <a:p>
            <a:endParaRPr lang="en-DK" dirty="0"/>
          </a:p>
          <a:p>
            <a:endParaRPr lang="en-DK" dirty="0"/>
          </a:p>
          <a:p>
            <a:endParaRPr lang="en-DK" dirty="0"/>
          </a:p>
          <a:p>
            <a:r>
              <a:rPr lang="en-DK" dirty="0"/>
              <a:t>If any ellipse is not fully contained within the navigable water </a:t>
            </a:r>
            <a:r>
              <a:rPr lang="en-DK" dirty="0">
                <a:sym typeface="Wingdings" pitchFamily="2" charset="2"/>
              </a:rPr>
              <a:t></a:t>
            </a:r>
            <a:r>
              <a:rPr lang="en-DK" dirty="0"/>
              <a:t>  restricted manoeuvrability</a:t>
            </a:r>
          </a:p>
        </p:txBody>
      </p:sp>
      <p:sp>
        <p:nvSpPr>
          <p:cNvPr id="4" name="Slide Number Placeholder 3">
            <a:extLst>
              <a:ext uri="{FF2B5EF4-FFF2-40B4-BE49-F238E27FC236}">
                <a16:creationId xmlns:a16="http://schemas.microsoft.com/office/drawing/2014/main" id="{F3C5A490-9B5C-8D9C-9801-8BC0D98911CF}"/>
              </a:ext>
            </a:extLst>
          </p:cNvPr>
          <p:cNvSpPr>
            <a:spLocks noGrp="1"/>
          </p:cNvSpPr>
          <p:nvPr>
            <p:ph type="sldNum" sz="quarter" idx="11"/>
          </p:nvPr>
        </p:nvSpPr>
        <p:spPr/>
        <p:txBody>
          <a:bodyPr/>
          <a:lstStyle/>
          <a:p>
            <a:fld id="{103EA872-A674-449B-A120-B97244F8E91D}" type="slidenum">
              <a:rPr lang="da-DK" smtClean="0"/>
              <a:pPr/>
              <a:t>11</a:t>
            </a:fld>
            <a:endParaRPr lang="da-DK" dirty="0"/>
          </a:p>
        </p:txBody>
      </p:sp>
      <p:pic>
        <p:nvPicPr>
          <p:cNvPr id="12" name="Picture 11">
            <a:extLst>
              <a:ext uri="{FF2B5EF4-FFF2-40B4-BE49-F238E27FC236}">
                <a16:creationId xmlns:a16="http://schemas.microsoft.com/office/drawing/2014/main" id="{99C2D15E-8936-ADB7-49DC-172482B9CC59}"/>
              </a:ext>
            </a:extLst>
          </p:cNvPr>
          <p:cNvPicPr>
            <a:picLocks noChangeAspect="1"/>
          </p:cNvPicPr>
          <p:nvPr/>
        </p:nvPicPr>
        <p:blipFill>
          <a:blip r:embed="rId6"/>
          <a:stretch>
            <a:fillRect/>
          </a:stretch>
        </p:blipFill>
        <p:spPr>
          <a:xfrm>
            <a:off x="2278782" y="4365103"/>
            <a:ext cx="6739813" cy="511203"/>
          </a:xfrm>
          <a:prstGeom prst="rect">
            <a:avLst/>
          </a:prstGeom>
        </p:spPr>
      </p:pic>
      <p:pic>
        <p:nvPicPr>
          <p:cNvPr id="13" name="Picture 12">
            <a:extLst>
              <a:ext uri="{FF2B5EF4-FFF2-40B4-BE49-F238E27FC236}">
                <a16:creationId xmlns:a16="http://schemas.microsoft.com/office/drawing/2014/main" id="{F1F27138-69DA-EDAD-EFCE-83AE3DBEDEEC}"/>
              </a:ext>
            </a:extLst>
          </p:cNvPr>
          <p:cNvPicPr>
            <a:picLocks noChangeAspect="1"/>
          </p:cNvPicPr>
          <p:nvPr/>
        </p:nvPicPr>
        <p:blipFill>
          <a:blip r:embed="rId7"/>
          <a:stretch>
            <a:fillRect/>
          </a:stretch>
        </p:blipFill>
        <p:spPr>
          <a:xfrm>
            <a:off x="2350790" y="2996951"/>
            <a:ext cx="2650185" cy="538109"/>
          </a:xfrm>
          <a:prstGeom prst="rect">
            <a:avLst/>
          </a:prstGeom>
        </p:spPr>
      </p:pic>
      <p:pic>
        <p:nvPicPr>
          <p:cNvPr id="14" name="Picture 13">
            <a:extLst>
              <a:ext uri="{FF2B5EF4-FFF2-40B4-BE49-F238E27FC236}">
                <a16:creationId xmlns:a16="http://schemas.microsoft.com/office/drawing/2014/main" id="{C605D486-847E-8B1D-FFE6-940262344D7A}"/>
              </a:ext>
            </a:extLst>
          </p:cNvPr>
          <p:cNvPicPr>
            <a:picLocks noChangeAspect="1"/>
          </p:cNvPicPr>
          <p:nvPr/>
        </p:nvPicPr>
        <p:blipFill>
          <a:blip r:embed="rId8"/>
          <a:stretch>
            <a:fillRect/>
          </a:stretch>
        </p:blipFill>
        <p:spPr>
          <a:xfrm>
            <a:off x="5591150" y="3008185"/>
            <a:ext cx="3161392" cy="565015"/>
          </a:xfrm>
          <a:prstGeom prst="rect">
            <a:avLst/>
          </a:prstGeom>
        </p:spPr>
      </p:pic>
      <p:pic>
        <p:nvPicPr>
          <p:cNvPr id="5" name="Audio 4">
            <a:hlinkClick r:id="" action="ppaction://media"/>
            <a:extLst>
              <a:ext uri="{FF2B5EF4-FFF2-40B4-BE49-F238E27FC236}">
                <a16:creationId xmlns:a16="http://schemas.microsoft.com/office/drawing/2014/main" id="{CA345480-817A-7AA3-EB2E-8B10A755341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4214303975"/>
      </p:ext>
    </p:extLst>
  </p:cSld>
  <p:clrMapOvr>
    <a:masterClrMapping/>
  </p:clrMapOvr>
  <mc:AlternateContent xmlns:mc="http://schemas.openxmlformats.org/markup-compatibility/2006" xmlns:p14="http://schemas.microsoft.com/office/powerpoint/2010/main">
    <mc:Choice Requires="p14">
      <p:transition spd="slow" p14:dur="2000" advTm="45802"/>
    </mc:Choice>
    <mc:Fallback xmlns="">
      <p:transition spd="slow" advTm="45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7B7E-2104-8258-F2E6-52094F14DB46}"/>
              </a:ext>
            </a:extLst>
          </p:cNvPr>
          <p:cNvSpPr>
            <a:spLocks noGrp="1"/>
          </p:cNvSpPr>
          <p:nvPr>
            <p:ph type="title"/>
          </p:nvPr>
        </p:nvSpPr>
        <p:spPr/>
        <p:txBody>
          <a:bodyPr/>
          <a:lstStyle/>
          <a:p>
            <a:r>
              <a:rPr lang="en-DK" dirty="0"/>
              <a:t>Manoeuvrability assessment (example)</a:t>
            </a:r>
          </a:p>
        </p:txBody>
      </p:sp>
      <p:sp>
        <p:nvSpPr>
          <p:cNvPr id="4" name="Slide Number Placeholder 3">
            <a:extLst>
              <a:ext uri="{FF2B5EF4-FFF2-40B4-BE49-F238E27FC236}">
                <a16:creationId xmlns:a16="http://schemas.microsoft.com/office/drawing/2014/main" id="{F3C5A490-9B5C-8D9C-9801-8BC0D98911CF}"/>
              </a:ext>
            </a:extLst>
          </p:cNvPr>
          <p:cNvSpPr>
            <a:spLocks noGrp="1"/>
          </p:cNvSpPr>
          <p:nvPr>
            <p:ph type="sldNum" sz="quarter" idx="11"/>
          </p:nvPr>
        </p:nvSpPr>
        <p:spPr/>
        <p:txBody>
          <a:bodyPr/>
          <a:lstStyle/>
          <a:p>
            <a:fld id="{103EA872-A674-449B-A120-B97244F8E91D}" type="slidenum">
              <a:rPr lang="da-DK" smtClean="0"/>
              <a:pPr/>
              <a:t>12</a:t>
            </a:fld>
            <a:endParaRPr lang="da-DK" dirty="0"/>
          </a:p>
        </p:txBody>
      </p:sp>
      <p:pic>
        <p:nvPicPr>
          <p:cNvPr id="9" name="Picture 8">
            <a:extLst>
              <a:ext uri="{FF2B5EF4-FFF2-40B4-BE49-F238E27FC236}">
                <a16:creationId xmlns:a16="http://schemas.microsoft.com/office/drawing/2014/main" id="{E1538BAC-09BB-8CD3-9832-AB9F12C9BE07}"/>
              </a:ext>
            </a:extLst>
          </p:cNvPr>
          <p:cNvPicPr>
            <a:picLocks noChangeAspect="1"/>
          </p:cNvPicPr>
          <p:nvPr/>
        </p:nvPicPr>
        <p:blipFill>
          <a:blip r:embed="rId5"/>
          <a:stretch>
            <a:fillRect/>
          </a:stretch>
        </p:blipFill>
        <p:spPr>
          <a:xfrm>
            <a:off x="694606" y="2654884"/>
            <a:ext cx="10150371" cy="3150380"/>
          </a:xfrm>
          <a:prstGeom prst="rect">
            <a:avLst/>
          </a:prstGeom>
        </p:spPr>
      </p:pic>
      <p:sp>
        <p:nvSpPr>
          <p:cNvPr id="5" name="TextBox 4">
            <a:extLst>
              <a:ext uri="{FF2B5EF4-FFF2-40B4-BE49-F238E27FC236}">
                <a16:creationId xmlns:a16="http://schemas.microsoft.com/office/drawing/2014/main" id="{D7388D93-D519-FA5B-D3BA-1DD50E31A875}"/>
              </a:ext>
            </a:extLst>
          </p:cNvPr>
          <p:cNvSpPr txBox="1"/>
          <p:nvPr/>
        </p:nvSpPr>
        <p:spPr>
          <a:xfrm>
            <a:off x="1774726" y="1903753"/>
            <a:ext cx="7920880" cy="276999"/>
          </a:xfrm>
          <a:prstGeom prst="rect">
            <a:avLst/>
          </a:prstGeom>
          <a:noFill/>
        </p:spPr>
        <p:txBody>
          <a:bodyPr wrap="square" lIns="0" tIns="0" rIns="0" bIns="0" rtlCol="0">
            <a:spAutoFit/>
          </a:bodyPr>
          <a:lstStyle/>
          <a:p>
            <a:pPr algn="l">
              <a:spcBef>
                <a:spcPts val="432"/>
              </a:spcBef>
            </a:pPr>
            <a:r>
              <a:rPr lang="en-DK" sz="1800" dirty="0">
                <a:latin typeface="+mn-lt"/>
              </a:rPr>
              <a:t>Red ellipses are not fully contained within the navigable body of water</a:t>
            </a:r>
          </a:p>
        </p:txBody>
      </p:sp>
      <p:pic>
        <p:nvPicPr>
          <p:cNvPr id="3" name="Audio 2">
            <a:hlinkClick r:id="" action="ppaction://media"/>
            <a:extLst>
              <a:ext uri="{FF2B5EF4-FFF2-40B4-BE49-F238E27FC236}">
                <a16:creationId xmlns:a16="http://schemas.microsoft.com/office/drawing/2014/main" id="{FF4B8F63-440C-8BFF-7781-27F2EF55F4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864864536"/>
      </p:ext>
    </p:extLst>
  </p:cSld>
  <p:clrMapOvr>
    <a:masterClrMapping/>
  </p:clrMapOvr>
  <mc:AlternateContent xmlns:mc="http://schemas.openxmlformats.org/markup-compatibility/2006" xmlns:p14="http://schemas.microsoft.com/office/powerpoint/2010/main">
    <mc:Choice Requires="p14">
      <p:transition spd="slow" p14:dur="2000" advTm="25487"/>
    </mc:Choice>
    <mc:Fallback xmlns="">
      <p:transition spd="slow" advTm="2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E7F19-B53F-AAD4-A90F-C61ADF90FF60}"/>
              </a:ext>
            </a:extLst>
          </p:cNvPr>
          <p:cNvSpPr>
            <a:spLocks noGrp="1"/>
          </p:cNvSpPr>
          <p:nvPr>
            <p:ph type="title"/>
          </p:nvPr>
        </p:nvSpPr>
        <p:spPr/>
        <p:txBody>
          <a:bodyPr/>
          <a:lstStyle/>
          <a:p>
            <a:r>
              <a:rPr lang="en-DK" dirty="0"/>
              <a:t>Simulation Scenarios</a:t>
            </a:r>
          </a:p>
        </p:txBody>
      </p:sp>
      <p:sp>
        <p:nvSpPr>
          <p:cNvPr id="7" name="Content Placeholder 6">
            <a:extLst>
              <a:ext uri="{FF2B5EF4-FFF2-40B4-BE49-F238E27FC236}">
                <a16:creationId xmlns:a16="http://schemas.microsoft.com/office/drawing/2014/main" id="{CE8B141B-04F5-132A-5225-18CFA88E228C}"/>
              </a:ext>
            </a:extLst>
          </p:cNvPr>
          <p:cNvSpPr>
            <a:spLocks noGrp="1"/>
          </p:cNvSpPr>
          <p:nvPr>
            <p:ph sz="half" idx="1"/>
          </p:nvPr>
        </p:nvSpPr>
        <p:spPr/>
        <p:txBody>
          <a:bodyPr/>
          <a:lstStyle/>
          <a:p>
            <a:pPr marL="0" indent="0">
              <a:buNone/>
            </a:pPr>
            <a:r>
              <a:rPr lang="en-DK" dirty="0"/>
              <a:t>GreenHopper Harbour buss</a:t>
            </a:r>
          </a:p>
          <a:p>
            <a:r>
              <a:rPr lang="en-DK" dirty="0"/>
              <a:t>Length: 11 meters</a:t>
            </a:r>
          </a:p>
          <a:p>
            <a:r>
              <a:rPr lang="en-DK" dirty="0"/>
              <a:t>Draught: 0.5 meter</a:t>
            </a:r>
          </a:p>
          <a:p>
            <a:r>
              <a:rPr lang="en-DK" dirty="0"/>
              <a:t>Capacity: 24 passengers </a:t>
            </a:r>
          </a:p>
          <a:p>
            <a:pPr lvl="1"/>
            <a:endParaRPr lang="en-DK" dirty="0"/>
          </a:p>
        </p:txBody>
      </p:sp>
      <p:sp>
        <p:nvSpPr>
          <p:cNvPr id="8" name="Content Placeholder 7">
            <a:extLst>
              <a:ext uri="{FF2B5EF4-FFF2-40B4-BE49-F238E27FC236}">
                <a16:creationId xmlns:a16="http://schemas.microsoft.com/office/drawing/2014/main" id="{9C8720FB-A7FC-FC5D-AC04-B99452E14288}"/>
              </a:ext>
            </a:extLst>
          </p:cNvPr>
          <p:cNvSpPr>
            <a:spLocks noGrp="1"/>
          </p:cNvSpPr>
          <p:nvPr>
            <p:ph sz="half" idx="2"/>
          </p:nvPr>
        </p:nvSpPr>
        <p:spPr/>
        <p:txBody>
          <a:bodyPr/>
          <a:lstStyle/>
          <a:p>
            <a:pPr marL="0" indent="0">
              <a:buNone/>
            </a:pPr>
            <a:r>
              <a:rPr lang="en-DK" dirty="0"/>
              <a:t>Route</a:t>
            </a:r>
          </a:p>
          <a:p>
            <a:r>
              <a:rPr lang="en-DK" dirty="0"/>
              <a:t>Crossing the Limfjord</a:t>
            </a:r>
          </a:p>
          <a:p>
            <a:pPr lvl="1"/>
            <a:r>
              <a:rPr lang="en-DK" dirty="0"/>
              <a:t> Nørresundby </a:t>
            </a:r>
            <a:r>
              <a:rPr lang="en-DK" dirty="0">
                <a:sym typeface="Wingdings" pitchFamily="2" charset="2"/>
              </a:rPr>
              <a:t></a:t>
            </a:r>
            <a:r>
              <a:rPr lang="en-DK" dirty="0"/>
              <a:t> Aalborg (5-7min)</a:t>
            </a:r>
          </a:p>
          <a:p>
            <a:r>
              <a:rPr lang="en-DK" dirty="0"/>
              <a:t>No draught restrictions</a:t>
            </a:r>
          </a:p>
        </p:txBody>
      </p:sp>
      <p:sp>
        <p:nvSpPr>
          <p:cNvPr id="4" name="Slide Number Placeholder 3">
            <a:extLst>
              <a:ext uri="{FF2B5EF4-FFF2-40B4-BE49-F238E27FC236}">
                <a16:creationId xmlns:a16="http://schemas.microsoft.com/office/drawing/2014/main" id="{91AA6929-9A41-78A6-F8F5-B8F2BE614DD8}"/>
              </a:ext>
            </a:extLst>
          </p:cNvPr>
          <p:cNvSpPr>
            <a:spLocks noGrp="1"/>
          </p:cNvSpPr>
          <p:nvPr>
            <p:ph type="sldNum" sz="quarter" idx="11"/>
          </p:nvPr>
        </p:nvSpPr>
        <p:spPr/>
        <p:txBody>
          <a:bodyPr/>
          <a:lstStyle/>
          <a:p>
            <a:fld id="{103EA872-A674-449B-A120-B97244F8E91D}" type="slidenum">
              <a:rPr lang="da-DK" smtClean="0"/>
              <a:pPr/>
              <a:t>13</a:t>
            </a:fld>
            <a:endParaRPr lang="da-DK" dirty="0"/>
          </a:p>
        </p:txBody>
      </p:sp>
      <p:pic>
        <p:nvPicPr>
          <p:cNvPr id="3" name="Picture 4">
            <a:extLst>
              <a:ext uri="{FF2B5EF4-FFF2-40B4-BE49-F238E27FC236}">
                <a16:creationId xmlns:a16="http://schemas.microsoft.com/office/drawing/2014/main" id="{896FCC9F-16FB-979F-4875-7AF77CBA4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281" y="3212976"/>
            <a:ext cx="3540093" cy="273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7FED7B-D0EF-39FD-B2BE-B6A0D64CA67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19142" y="3150812"/>
            <a:ext cx="6241672" cy="3215983"/>
          </a:xfrm>
          <a:prstGeom prst="rect">
            <a:avLst/>
          </a:prstGeom>
        </p:spPr>
      </p:pic>
      <p:pic>
        <p:nvPicPr>
          <p:cNvPr id="16" name="Audio 15">
            <a:hlinkClick r:id="" action="ppaction://media"/>
            <a:extLst>
              <a:ext uri="{FF2B5EF4-FFF2-40B4-BE49-F238E27FC236}">
                <a16:creationId xmlns:a16="http://schemas.microsoft.com/office/drawing/2014/main" id="{858B3784-067D-E30C-DC03-1A49C96237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767330562"/>
      </p:ext>
    </p:extLst>
  </p:cSld>
  <p:clrMapOvr>
    <a:masterClrMapping/>
  </p:clrMapOvr>
  <mc:AlternateContent xmlns:mc="http://schemas.openxmlformats.org/markup-compatibility/2006" xmlns:p14="http://schemas.microsoft.com/office/powerpoint/2010/main">
    <mc:Choice Requires="p14">
      <p:transition spd="slow" p14:dur="2000" advTm="60832"/>
    </mc:Choice>
    <mc:Fallback xmlns="">
      <p:transition spd="slow" advTm="6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FE7F19-B53F-AAD4-A90F-C61ADF90FF60}"/>
              </a:ext>
            </a:extLst>
          </p:cNvPr>
          <p:cNvSpPr>
            <a:spLocks noGrp="1"/>
          </p:cNvSpPr>
          <p:nvPr>
            <p:ph type="title"/>
          </p:nvPr>
        </p:nvSpPr>
        <p:spPr/>
        <p:txBody>
          <a:bodyPr/>
          <a:lstStyle/>
          <a:p>
            <a:r>
              <a:rPr lang="en-DK" dirty="0"/>
              <a:t>Simulation Scenarios</a:t>
            </a:r>
          </a:p>
        </p:txBody>
      </p:sp>
      <p:sp>
        <p:nvSpPr>
          <p:cNvPr id="7" name="Content Placeholder 6">
            <a:extLst>
              <a:ext uri="{FF2B5EF4-FFF2-40B4-BE49-F238E27FC236}">
                <a16:creationId xmlns:a16="http://schemas.microsoft.com/office/drawing/2014/main" id="{CE8B141B-04F5-132A-5225-18CFA88E228C}"/>
              </a:ext>
            </a:extLst>
          </p:cNvPr>
          <p:cNvSpPr>
            <a:spLocks noGrp="1"/>
          </p:cNvSpPr>
          <p:nvPr>
            <p:ph sz="half" idx="1"/>
          </p:nvPr>
        </p:nvSpPr>
        <p:spPr>
          <a:xfrm>
            <a:off x="1774800" y="1706399"/>
            <a:ext cx="4410177" cy="1270008"/>
          </a:xfrm>
        </p:spPr>
        <p:txBody>
          <a:bodyPr/>
          <a:lstStyle/>
          <a:p>
            <a:r>
              <a:rPr lang="en-DK" dirty="0"/>
              <a:t>Parameters based on 2 years of AIS data in the region</a:t>
            </a:r>
          </a:p>
          <a:p>
            <a:pPr marL="0" indent="0">
              <a:buNone/>
            </a:pPr>
            <a:endParaRPr lang="en-DK" dirty="0"/>
          </a:p>
          <a:p>
            <a:pPr marL="0" indent="0">
              <a:buNone/>
            </a:pPr>
            <a:r>
              <a:rPr lang="en-DK" dirty="0"/>
              <a:t> </a:t>
            </a:r>
          </a:p>
          <a:p>
            <a:pPr marL="0" indent="0">
              <a:buNone/>
            </a:pPr>
            <a:r>
              <a:rPr lang="en-DK" dirty="0"/>
              <a:t>Simulation Parameters:</a:t>
            </a:r>
          </a:p>
        </p:txBody>
      </p:sp>
      <p:sp>
        <p:nvSpPr>
          <p:cNvPr id="4" name="Slide Number Placeholder 3">
            <a:extLst>
              <a:ext uri="{FF2B5EF4-FFF2-40B4-BE49-F238E27FC236}">
                <a16:creationId xmlns:a16="http://schemas.microsoft.com/office/drawing/2014/main" id="{91AA6929-9A41-78A6-F8F5-B8F2BE614DD8}"/>
              </a:ext>
            </a:extLst>
          </p:cNvPr>
          <p:cNvSpPr>
            <a:spLocks noGrp="1"/>
          </p:cNvSpPr>
          <p:nvPr>
            <p:ph type="sldNum" sz="quarter" idx="11"/>
          </p:nvPr>
        </p:nvSpPr>
        <p:spPr/>
        <p:txBody>
          <a:bodyPr/>
          <a:lstStyle/>
          <a:p>
            <a:fld id="{103EA872-A674-449B-A120-B97244F8E91D}" type="slidenum">
              <a:rPr lang="da-DK" smtClean="0"/>
              <a:pPr/>
              <a:t>14</a:t>
            </a:fld>
            <a:endParaRPr lang="da-DK" dirty="0"/>
          </a:p>
        </p:txBody>
      </p:sp>
      <p:pic>
        <p:nvPicPr>
          <p:cNvPr id="3" name="Picture 2">
            <a:extLst>
              <a:ext uri="{FF2B5EF4-FFF2-40B4-BE49-F238E27FC236}">
                <a16:creationId xmlns:a16="http://schemas.microsoft.com/office/drawing/2014/main" id="{45285B2C-14BF-359E-589B-1D6441CD2460}"/>
              </a:ext>
            </a:extLst>
          </p:cNvPr>
          <p:cNvPicPr>
            <a:picLocks noChangeAspect="1"/>
          </p:cNvPicPr>
          <p:nvPr/>
        </p:nvPicPr>
        <p:blipFill>
          <a:blip r:embed="rId6"/>
          <a:stretch>
            <a:fillRect/>
          </a:stretch>
        </p:blipFill>
        <p:spPr>
          <a:xfrm>
            <a:off x="5519142" y="3085735"/>
            <a:ext cx="6241672" cy="3346137"/>
          </a:xfrm>
          <a:prstGeom prst="rect">
            <a:avLst/>
          </a:prstGeom>
        </p:spPr>
      </p:pic>
      <p:sp>
        <p:nvSpPr>
          <p:cNvPr id="8" name="TextBox 7">
            <a:extLst>
              <a:ext uri="{FF2B5EF4-FFF2-40B4-BE49-F238E27FC236}">
                <a16:creationId xmlns:a16="http://schemas.microsoft.com/office/drawing/2014/main" id="{DC619546-EC20-60A5-1B4E-6FDCEE50466D}"/>
              </a:ext>
            </a:extLst>
          </p:cNvPr>
          <p:cNvSpPr txBox="1"/>
          <p:nvPr/>
        </p:nvSpPr>
        <p:spPr>
          <a:xfrm>
            <a:off x="6455246" y="1700808"/>
            <a:ext cx="4824536" cy="841256"/>
          </a:xfrm>
          <a:prstGeom prst="rect">
            <a:avLst/>
          </a:prstGeom>
          <a:noFill/>
        </p:spPr>
        <p:txBody>
          <a:bodyPr wrap="square" lIns="0" tIns="0" rIns="0" bIns="0" rtlCol="0">
            <a:spAutoFit/>
          </a:bodyPr>
          <a:lstStyle/>
          <a:p>
            <a:pPr algn="l">
              <a:spcBef>
                <a:spcPts val="432"/>
              </a:spcBef>
            </a:pPr>
            <a:r>
              <a:rPr lang="en-DK" dirty="0">
                <a:latin typeface="+mn-lt"/>
              </a:rPr>
              <a:t>Geographic area</a:t>
            </a:r>
          </a:p>
          <a:p>
            <a:pPr marL="285750" indent="-285750" algn="l">
              <a:spcBef>
                <a:spcPts val="432"/>
              </a:spcBef>
              <a:buFont typeface="Arial" panose="020B0604020202020204" pitchFamily="34" charset="0"/>
              <a:buChar char="•"/>
            </a:pPr>
            <a:r>
              <a:rPr lang="en-DK" dirty="0">
                <a:latin typeface="+mn-lt"/>
              </a:rPr>
              <a:t>Limfjorden in Aalborg</a:t>
            </a:r>
          </a:p>
          <a:p>
            <a:pPr marL="285750" indent="-285750" algn="l">
              <a:spcBef>
                <a:spcPts val="432"/>
              </a:spcBef>
              <a:buFont typeface="Arial" panose="020B0604020202020204" pitchFamily="34" charset="0"/>
              <a:buChar char="•"/>
            </a:pPr>
            <a:r>
              <a:rPr lang="en-DK" dirty="0">
                <a:latin typeface="+mn-lt"/>
              </a:rPr>
              <a:t>Crossing from north</a:t>
            </a:r>
          </a:p>
        </p:txBody>
      </p:sp>
      <p:pic>
        <p:nvPicPr>
          <p:cNvPr id="10" name="Picture 9">
            <a:extLst>
              <a:ext uri="{FF2B5EF4-FFF2-40B4-BE49-F238E27FC236}">
                <a16:creationId xmlns:a16="http://schemas.microsoft.com/office/drawing/2014/main" id="{4DCD21F2-721B-1541-AD2F-008285421594}"/>
              </a:ext>
            </a:extLst>
          </p:cNvPr>
          <p:cNvPicPr>
            <a:picLocks noChangeAspect="1"/>
          </p:cNvPicPr>
          <p:nvPr/>
        </p:nvPicPr>
        <p:blipFill>
          <a:blip r:embed="rId7"/>
          <a:stretch>
            <a:fillRect/>
          </a:stretch>
        </p:blipFill>
        <p:spPr>
          <a:xfrm>
            <a:off x="6311230" y="1596977"/>
            <a:ext cx="5322404" cy="1379430"/>
          </a:xfrm>
          <a:prstGeom prst="rect">
            <a:avLst/>
          </a:prstGeom>
        </p:spPr>
      </p:pic>
      <p:pic>
        <p:nvPicPr>
          <p:cNvPr id="11" name="Picture 10">
            <a:extLst>
              <a:ext uri="{FF2B5EF4-FFF2-40B4-BE49-F238E27FC236}">
                <a16:creationId xmlns:a16="http://schemas.microsoft.com/office/drawing/2014/main" id="{A56E8CF7-308F-04BC-FCC0-DC121ADD8CBE}"/>
              </a:ext>
            </a:extLst>
          </p:cNvPr>
          <p:cNvPicPr>
            <a:picLocks noChangeAspect="1"/>
          </p:cNvPicPr>
          <p:nvPr/>
        </p:nvPicPr>
        <p:blipFill>
          <a:blip r:embed="rId8"/>
          <a:stretch>
            <a:fillRect/>
          </a:stretch>
        </p:blipFill>
        <p:spPr>
          <a:xfrm>
            <a:off x="1774726" y="3340431"/>
            <a:ext cx="3407937" cy="3146674"/>
          </a:xfrm>
          <a:prstGeom prst="rect">
            <a:avLst/>
          </a:prstGeom>
        </p:spPr>
      </p:pic>
      <p:sp>
        <p:nvSpPr>
          <p:cNvPr id="14" name="Rounded Rectangle 13">
            <a:extLst>
              <a:ext uri="{FF2B5EF4-FFF2-40B4-BE49-F238E27FC236}">
                <a16:creationId xmlns:a16="http://schemas.microsoft.com/office/drawing/2014/main" id="{8961038D-E29E-2546-2313-313AD30381AD}"/>
              </a:ext>
            </a:extLst>
          </p:cNvPr>
          <p:cNvSpPr/>
          <p:nvPr/>
        </p:nvSpPr>
        <p:spPr bwMode="auto">
          <a:xfrm>
            <a:off x="7942211" y="2099373"/>
            <a:ext cx="554462" cy="261389"/>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DK" sz="1600" b="0" i="0" u="none" strike="noStrike" cap="none" normalizeH="0" baseline="0" dirty="0" err="1">
              <a:ln>
                <a:noFill/>
              </a:ln>
              <a:solidFill>
                <a:srgbClr val="FFFFFF"/>
              </a:solidFill>
              <a:effectLst/>
              <a:latin typeface="+mn-lt"/>
              <a:ea typeface="ＭＳ Ｐゴシック" pitchFamily="-80" charset="-128"/>
            </a:endParaRPr>
          </a:p>
        </p:txBody>
      </p:sp>
      <p:sp>
        <p:nvSpPr>
          <p:cNvPr id="15" name="Rounded Rectangle 14">
            <a:extLst>
              <a:ext uri="{FF2B5EF4-FFF2-40B4-BE49-F238E27FC236}">
                <a16:creationId xmlns:a16="http://schemas.microsoft.com/office/drawing/2014/main" id="{DEE880CC-6B90-B48D-BDB3-0A9E0FF32454}"/>
              </a:ext>
            </a:extLst>
          </p:cNvPr>
          <p:cNvSpPr/>
          <p:nvPr/>
        </p:nvSpPr>
        <p:spPr bwMode="auto">
          <a:xfrm>
            <a:off x="3574926" y="4247731"/>
            <a:ext cx="554462" cy="261389"/>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DK" sz="1600" b="0" i="0" u="none" strike="noStrike" cap="none" normalizeH="0" baseline="0" dirty="0" err="1">
              <a:ln>
                <a:noFill/>
              </a:ln>
              <a:solidFill>
                <a:srgbClr val="FFFFFF"/>
              </a:solidFill>
              <a:effectLst/>
              <a:latin typeface="+mn-lt"/>
              <a:ea typeface="ＭＳ Ｐゴシック" pitchFamily="-80" charset="-128"/>
            </a:endParaRPr>
          </a:p>
        </p:txBody>
      </p:sp>
      <p:cxnSp>
        <p:nvCxnSpPr>
          <p:cNvPr id="17" name="Straight Arrow Connector 16">
            <a:extLst>
              <a:ext uri="{FF2B5EF4-FFF2-40B4-BE49-F238E27FC236}">
                <a16:creationId xmlns:a16="http://schemas.microsoft.com/office/drawing/2014/main" id="{21E044EF-D9A1-B038-BD64-89395F4B3E6B}"/>
              </a:ext>
            </a:extLst>
          </p:cNvPr>
          <p:cNvCxnSpPr>
            <a:stCxn id="14" idx="1"/>
            <a:endCxn id="15" idx="3"/>
          </p:cNvCxnSpPr>
          <p:nvPr/>
        </p:nvCxnSpPr>
        <p:spPr bwMode="auto">
          <a:xfrm flipH="1">
            <a:off x="4129388" y="2230068"/>
            <a:ext cx="3812823" cy="2148358"/>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B308194-6613-3D76-6B94-30CB7E56943F}"/>
              </a:ext>
            </a:extLst>
          </p:cNvPr>
          <p:cNvSpPr txBox="1"/>
          <p:nvPr/>
        </p:nvSpPr>
        <p:spPr>
          <a:xfrm>
            <a:off x="7807702" y="1374800"/>
            <a:ext cx="2329459" cy="276999"/>
          </a:xfrm>
          <a:prstGeom prst="rect">
            <a:avLst/>
          </a:prstGeom>
          <a:noFill/>
        </p:spPr>
        <p:txBody>
          <a:bodyPr wrap="square" lIns="0" tIns="0" rIns="0" bIns="0" rtlCol="0">
            <a:spAutoFit/>
          </a:bodyPr>
          <a:lstStyle/>
          <a:p>
            <a:pPr algn="ctr">
              <a:spcBef>
                <a:spcPts val="432"/>
              </a:spcBef>
            </a:pPr>
            <a:r>
              <a:rPr lang="en-DK" sz="1800" dirty="0">
                <a:latin typeface="+mn-lt"/>
              </a:rPr>
              <a:t>AIS Analysis</a:t>
            </a:r>
          </a:p>
        </p:txBody>
      </p:sp>
      <p:sp>
        <p:nvSpPr>
          <p:cNvPr id="19" name="Rounded Rectangle 18">
            <a:extLst>
              <a:ext uri="{FF2B5EF4-FFF2-40B4-BE49-F238E27FC236}">
                <a16:creationId xmlns:a16="http://schemas.microsoft.com/office/drawing/2014/main" id="{A148C351-E5CA-655F-4D93-82916C4BA5F8}"/>
              </a:ext>
            </a:extLst>
          </p:cNvPr>
          <p:cNvSpPr/>
          <p:nvPr/>
        </p:nvSpPr>
        <p:spPr bwMode="auto">
          <a:xfrm>
            <a:off x="8903518" y="3340431"/>
            <a:ext cx="1152128" cy="73664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DK" sz="1600" b="0" i="0" u="none" strike="noStrike" cap="none" normalizeH="0" baseline="0" dirty="0" err="1">
              <a:ln>
                <a:noFill/>
              </a:ln>
              <a:solidFill>
                <a:srgbClr val="FFFFFF"/>
              </a:solidFill>
              <a:effectLst/>
              <a:latin typeface="+mn-lt"/>
              <a:ea typeface="ＭＳ Ｐゴシック" pitchFamily="-80" charset="-128"/>
            </a:endParaRPr>
          </a:p>
        </p:txBody>
      </p:sp>
      <p:sp>
        <p:nvSpPr>
          <p:cNvPr id="20" name="Rounded Rectangle 19">
            <a:extLst>
              <a:ext uri="{FF2B5EF4-FFF2-40B4-BE49-F238E27FC236}">
                <a16:creationId xmlns:a16="http://schemas.microsoft.com/office/drawing/2014/main" id="{57434480-0522-0C14-DC29-D223D5F35843}"/>
              </a:ext>
            </a:extLst>
          </p:cNvPr>
          <p:cNvSpPr/>
          <p:nvPr/>
        </p:nvSpPr>
        <p:spPr bwMode="auto">
          <a:xfrm>
            <a:off x="3574926" y="4720458"/>
            <a:ext cx="554462" cy="261389"/>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DK" sz="1600" b="0" i="0" u="none" strike="noStrike" cap="none" normalizeH="0" baseline="0" dirty="0" err="1">
              <a:ln>
                <a:noFill/>
              </a:ln>
              <a:solidFill>
                <a:srgbClr val="FFFFFF"/>
              </a:solidFill>
              <a:effectLst/>
              <a:latin typeface="+mn-lt"/>
              <a:ea typeface="ＭＳ Ｐゴシック" pitchFamily="-80" charset="-128"/>
            </a:endParaRPr>
          </a:p>
        </p:txBody>
      </p:sp>
      <p:cxnSp>
        <p:nvCxnSpPr>
          <p:cNvPr id="21" name="Straight Arrow Connector 20">
            <a:extLst>
              <a:ext uri="{FF2B5EF4-FFF2-40B4-BE49-F238E27FC236}">
                <a16:creationId xmlns:a16="http://schemas.microsoft.com/office/drawing/2014/main" id="{1E9FF064-0F2E-462F-D6A2-78FBD0BE3CD7}"/>
              </a:ext>
            </a:extLst>
          </p:cNvPr>
          <p:cNvCxnSpPr>
            <a:cxnSpLocks/>
            <a:endCxn id="20" idx="3"/>
          </p:cNvCxnSpPr>
          <p:nvPr/>
        </p:nvCxnSpPr>
        <p:spPr bwMode="auto">
          <a:xfrm flipH="1">
            <a:off x="4129388" y="3708751"/>
            <a:ext cx="4774130" cy="114240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E8EADA30-6EAA-7797-DA88-B8B9131E88C5}"/>
              </a:ext>
            </a:extLst>
          </p:cNvPr>
          <p:cNvSpPr/>
          <p:nvPr/>
        </p:nvSpPr>
        <p:spPr bwMode="auto">
          <a:xfrm>
            <a:off x="3574926" y="5416420"/>
            <a:ext cx="554462" cy="90359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DK" sz="1600" b="0" i="0" u="none" strike="noStrike" cap="none" normalizeH="0" baseline="0" dirty="0" err="1">
              <a:ln>
                <a:noFill/>
              </a:ln>
              <a:solidFill>
                <a:srgbClr val="FFFFFF"/>
              </a:solidFill>
              <a:effectLst/>
              <a:latin typeface="+mn-lt"/>
              <a:ea typeface="ＭＳ Ｐゴシック" pitchFamily="-80" charset="-128"/>
            </a:endParaRPr>
          </a:p>
        </p:txBody>
      </p:sp>
      <p:pic>
        <p:nvPicPr>
          <p:cNvPr id="40" name="Audio 39">
            <a:hlinkClick r:id="" action="ppaction://media"/>
            <a:extLst>
              <a:ext uri="{FF2B5EF4-FFF2-40B4-BE49-F238E27FC236}">
                <a16:creationId xmlns:a16="http://schemas.microsoft.com/office/drawing/2014/main" id="{A7B1A0BB-6DA0-590D-2BDB-AD74C755B27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1713" y="5829300"/>
            <a:ext cx="812800" cy="812800"/>
          </a:xfrm>
          <a:prstGeom prst="rect">
            <a:avLst/>
          </a:prstGeom>
        </p:spPr>
      </p:pic>
    </p:spTree>
    <p:custDataLst>
      <p:tags r:id="rId1"/>
    </p:custDataLst>
    <p:extLst>
      <p:ext uri="{BB962C8B-B14F-4D97-AF65-F5344CB8AC3E}">
        <p14:creationId xmlns:p14="http://schemas.microsoft.com/office/powerpoint/2010/main" val="1113811331"/>
      </p:ext>
    </p:extLst>
  </p:cSld>
  <p:clrMapOvr>
    <a:masterClrMapping/>
  </p:clrMapOvr>
  <mc:AlternateContent xmlns:mc="http://schemas.openxmlformats.org/markup-compatibility/2006" xmlns:p14="http://schemas.microsoft.com/office/powerpoint/2010/main">
    <mc:Choice Requires="p14">
      <p:transition spd="slow" p14:dur="2000" advTm="99562"/>
    </mc:Choice>
    <mc:Fallback xmlns="">
      <p:transition spd="slow" advTm="99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0"/>
                </p:tgtEl>
              </p:cMediaNode>
            </p:audio>
          </p:childTnLst>
        </p:cTn>
      </p:par>
    </p:tnLst>
    <p:bldLst>
      <p:bldP spid="14" grpId="0" animBg="1"/>
      <p:bldP spid="15" grpId="0" animBg="1"/>
      <p:bldP spid="19" grpId="0" animBg="1"/>
      <p:bldP spid="20"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not_restricted" descr="not_restricted">
            <a:hlinkClick r:id="" action="ppaction://media"/>
            <a:extLst>
              <a:ext uri="{FF2B5EF4-FFF2-40B4-BE49-F238E27FC236}">
                <a16:creationId xmlns:a16="http://schemas.microsoft.com/office/drawing/2014/main" id="{4FEC289D-C9E0-E002-BFDF-987FD7187E7B}"/>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028787" y="579428"/>
            <a:ext cx="10123200" cy="5693722"/>
          </a:xfrm>
          <a:prstGeom prst="rect">
            <a:avLst/>
          </a:prstGeom>
        </p:spPr>
      </p:pic>
      <p:sp>
        <p:nvSpPr>
          <p:cNvPr id="7" name="Title 6">
            <a:extLst>
              <a:ext uri="{FF2B5EF4-FFF2-40B4-BE49-F238E27FC236}">
                <a16:creationId xmlns:a16="http://schemas.microsoft.com/office/drawing/2014/main" id="{D6499EF2-8211-CB9A-5E42-6FE3E5B00DA9}"/>
              </a:ext>
            </a:extLst>
          </p:cNvPr>
          <p:cNvSpPr>
            <a:spLocks noGrp="1"/>
          </p:cNvSpPr>
          <p:nvPr>
            <p:ph type="title"/>
          </p:nvPr>
        </p:nvSpPr>
        <p:spPr/>
        <p:txBody>
          <a:bodyPr/>
          <a:lstStyle/>
          <a:p>
            <a:r>
              <a:rPr lang="en-DK" dirty="0"/>
              <a:t> Simulation: Target not restricted</a:t>
            </a:r>
          </a:p>
        </p:txBody>
      </p:sp>
      <p:sp>
        <p:nvSpPr>
          <p:cNvPr id="2" name="Slide Number Placeholder 1">
            <a:extLst>
              <a:ext uri="{FF2B5EF4-FFF2-40B4-BE49-F238E27FC236}">
                <a16:creationId xmlns:a16="http://schemas.microsoft.com/office/drawing/2014/main" id="{299CF399-5EB0-5D33-289C-43FF33EE4194}"/>
              </a:ext>
            </a:extLst>
          </p:cNvPr>
          <p:cNvSpPr>
            <a:spLocks noGrp="1"/>
          </p:cNvSpPr>
          <p:nvPr>
            <p:ph type="sldNum" sz="quarter" idx="11"/>
          </p:nvPr>
        </p:nvSpPr>
        <p:spPr/>
        <p:txBody>
          <a:bodyPr/>
          <a:lstStyle/>
          <a:p>
            <a:fld id="{103EA872-A674-449B-A120-B97244F8E91D}" type="slidenum">
              <a:rPr lang="da-DK" smtClean="0"/>
              <a:pPr/>
              <a:t>15</a:t>
            </a:fld>
            <a:endParaRPr lang="da-DK" dirty="0"/>
          </a:p>
        </p:txBody>
      </p:sp>
      <p:pic>
        <p:nvPicPr>
          <p:cNvPr id="10" name="Audio 9">
            <a:hlinkClick r:id="" action="ppaction://media"/>
            <a:extLst>
              <a:ext uri="{FF2B5EF4-FFF2-40B4-BE49-F238E27FC236}">
                <a16:creationId xmlns:a16="http://schemas.microsoft.com/office/drawing/2014/main" id="{5DE56B9C-45CF-5207-BEA9-B5D2822FF4A9}"/>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161713" y="5829300"/>
            <a:ext cx="812800" cy="812800"/>
          </a:xfrm>
          <a:prstGeom prst="rect">
            <a:avLst/>
          </a:prstGeom>
        </p:spPr>
      </p:pic>
    </p:spTree>
    <p:custDataLst>
      <p:tags r:id="rId1"/>
    </p:custDataLst>
    <p:extLst>
      <p:ext uri="{BB962C8B-B14F-4D97-AF65-F5344CB8AC3E}">
        <p14:creationId xmlns:p14="http://schemas.microsoft.com/office/powerpoint/2010/main" val="3211163789"/>
      </p:ext>
    </p:extLst>
  </p:cSld>
  <p:clrMapOvr>
    <a:masterClrMapping/>
  </p:clrMapOvr>
  <mc:AlternateContent xmlns:mc="http://schemas.openxmlformats.org/markup-compatibility/2006" xmlns:p14="http://schemas.microsoft.com/office/powerpoint/2010/main">
    <mc:Choice Requires="p14">
      <p:transition spd="slow" p14:dur="2000" advTm="86506"/>
    </mc:Choice>
    <mc:Fallback xmlns="">
      <p:transition spd="slow" advTm="86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66557" objId="8"/>
        <p14:stopEvt time="84645" objId="8"/>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9CF399-5EB0-5D33-289C-43FF33EE4194}"/>
              </a:ext>
            </a:extLst>
          </p:cNvPr>
          <p:cNvSpPr>
            <a:spLocks noGrp="1"/>
          </p:cNvSpPr>
          <p:nvPr>
            <p:ph type="sldNum" sz="quarter" idx="11"/>
          </p:nvPr>
        </p:nvSpPr>
        <p:spPr/>
        <p:txBody>
          <a:bodyPr/>
          <a:lstStyle/>
          <a:p>
            <a:fld id="{103EA872-A674-449B-A120-B97244F8E91D}" type="slidenum">
              <a:rPr lang="da-DK" smtClean="0"/>
              <a:pPr/>
              <a:t>16</a:t>
            </a:fld>
            <a:endParaRPr lang="da-DK" dirty="0"/>
          </a:p>
        </p:txBody>
      </p:sp>
      <p:pic>
        <p:nvPicPr>
          <p:cNvPr id="5" name="test" descr="test">
            <a:hlinkClick r:id="" action="ppaction://media"/>
            <a:extLst>
              <a:ext uri="{FF2B5EF4-FFF2-40B4-BE49-F238E27FC236}">
                <a16:creationId xmlns:a16="http://schemas.microsoft.com/office/drawing/2014/main" id="{9F60B9F4-4C40-9AFE-CFF1-368167E3158F}"/>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a:stretch/>
        </p:blipFill>
        <p:spPr>
          <a:xfrm>
            <a:off x="1033606" y="582139"/>
            <a:ext cx="10123200" cy="5693722"/>
          </a:xfrm>
          <a:prstGeom prst="rect">
            <a:avLst/>
          </a:prstGeom>
        </p:spPr>
      </p:pic>
      <p:sp>
        <p:nvSpPr>
          <p:cNvPr id="6" name="Title 6">
            <a:extLst>
              <a:ext uri="{FF2B5EF4-FFF2-40B4-BE49-F238E27FC236}">
                <a16:creationId xmlns:a16="http://schemas.microsoft.com/office/drawing/2014/main" id="{9204121B-F750-CDAE-D950-7B48F4960843}"/>
              </a:ext>
            </a:extLst>
          </p:cNvPr>
          <p:cNvSpPr>
            <a:spLocks noGrp="1"/>
          </p:cNvSpPr>
          <p:nvPr>
            <p:ph type="title"/>
          </p:nvPr>
        </p:nvSpPr>
        <p:spPr>
          <a:xfrm>
            <a:off x="1774726" y="426127"/>
            <a:ext cx="9312374" cy="972716"/>
          </a:xfrm>
        </p:spPr>
        <p:txBody>
          <a:bodyPr/>
          <a:lstStyle/>
          <a:p>
            <a:r>
              <a:rPr lang="en-DK" dirty="0"/>
              <a:t> Simulation: Target restricted</a:t>
            </a:r>
          </a:p>
        </p:txBody>
      </p:sp>
      <p:pic>
        <p:nvPicPr>
          <p:cNvPr id="4" name="Audio 3">
            <a:hlinkClick r:id="" action="ppaction://media"/>
            <a:extLst>
              <a:ext uri="{FF2B5EF4-FFF2-40B4-BE49-F238E27FC236}">
                <a16:creationId xmlns:a16="http://schemas.microsoft.com/office/drawing/2014/main" id="{1A1ED93B-82AE-A927-5FDE-3C52F69D7AFF}"/>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161713" y="5829300"/>
            <a:ext cx="812800" cy="812800"/>
          </a:xfrm>
          <a:prstGeom prst="rect">
            <a:avLst/>
          </a:prstGeom>
        </p:spPr>
      </p:pic>
    </p:spTree>
    <p:custDataLst>
      <p:tags r:id="rId1"/>
    </p:custDataLst>
    <p:extLst>
      <p:ext uri="{BB962C8B-B14F-4D97-AF65-F5344CB8AC3E}">
        <p14:creationId xmlns:p14="http://schemas.microsoft.com/office/powerpoint/2010/main" val="2182586261"/>
      </p:ext>
    </p:extLst>
  </p:cSld>
  <p:clrMapOvr>
    <a:masterClrMapping/>
  </p:clrMapOvr>
  <mc:AlternateContent xmlns:mc="http://schemas.openxmlformats.org/markup-compatibility/2006" xmlns:p14="http://schemas.microsoft.com/office/powerpoint/2010/main">
    <mc:Choice Requires="p14">
      <p:transition spd="slow" p14:dur="2000" advTm="51424"/>
    </mc:Choice>
    <mc:Fallback xmlns="">
      <p:transition spd="slow" advTm="51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3150" objId="5"/>
        <p14:stopEvt time="47190"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59D0-C45F-BE16-5789-3300BECB07DF}"/>
              </a:ext>
            </a:extLst>
          </p:cNvPr>
          <p:cNvSpPr>
            <a:spLocks noGrp="1"/>
          </p:cNvSpPr>
          <p:nvPr>
            <p:ph type="title"/>
          </p:nvPr>
        </p:nvSpPr>
        <p:spPr/>
        <p:txBody>
          <a:bodyPr/>
          <a:lstStyle/>
          <a:p>
            <a:r>
              <a:rPr lang="en-DK" dirty="0"/>
              <a:t>Conclusions</a:t>
            </a:r>
          </a:p>
        </p:txBody>
      </p:sp>
      <p:sp>
        <p:nvSpPr>
          <p:cNvPr id="3" name="Content Placeholder 2">
            <a:extLst>
              <a:ext uri="{FF2B5EF4-FFF2-40B4-BE49-F238E27FC236}">
                <a16:creationId xmlns:a16="http://schemas.microsoft.com/office/drawing/2014/main" id="{1BEB748D-9F4A-8ACD-B1C0-4830BC8D47F6}"/>
              </a:ext>
            </a:extLst>
          </p:cNvPr>
          <p:cNvSpPr>
            <a:spLocks noGrp="1"/>
          </p:cNvSpPr>
          <p:nvPr>
            <p:ph idx="1"/>
          </p:nvPr>
        </p:nvSpPr>
        <p:spPr/>
        <p:txBody>
          <a:bodyPr/>
          <a:lstStyle/>
          <a:p>
            <a:pPr>
              <a:lnSpc>
                <a:spcPct val="200000"/>
              </a:lnSpc>
            </a:pPr>
            <a:r>
              <a:rPr lang="en-DK" dirty="0"/>
              <a:t>Novel approach to assessing and implementing Rule 9</a:t>
            </a:r>
          </a:p>
          <a:p>
            <a:pPr>
              <a:lnSpc>
                <a:spcPct val="200000"/>
              </a:lnSpc>
            </a:pPr>
            <a:r>
              <a:rPr lang="en-DK" dirty="0"/>
              <a:t>Developed a modular framework for future expansion</a:t>
            </a:r>
          </a:p>
          <a:p>
            <a:pPr>
              <a:lnSpc>
                <a:spcPct val="200000"/>
              </a:lnSpc>
            </a:pPr>
            <a:r>
              <a:rPr lang="en-DK" dirty="0"/>
              <a:t>Implemented into an existing COLREGs framework (13-15)</a:t>
            </a:r>
          </a:p>
          <a:p>
            <a:pPr>
              <a:lnSpc>
                <a:spcPct val="200000"/>
              </a:lnSpc>
            </a:pPr>
            <a:r>
              <a:rPr lang="en-DK" dirty="0"/>
              <a:t>Verified implementation in realistic simulation scenarios</a:t>
            </a:r>
          </a:p>
          <a:p>
            <a:endParaRPr lang="en-DK" dirty="0"/>
          </a:p>
        </p:txBody>
      </p:sp>
      <p:sp>
        <p:nvSpPr>
          <p:cNvPr id="4" name="Slide Number Placeholder 3">
            <a:extLst>
              <a:ext uri="{FF2B5EF4-FFF2-40B4-BE49-F238E27FC236}">
                <a16:creationId xmlns:a16="http://schemas.microsoft.com/office/drawing/2014/main" id="{2EF5D17D-6AC3-8477-7779-2991215C79F1}"/>
              </a:ext>
            </a:extLst>
          </p:cNvPr>
          <p:cNvSpPr>
            <a:spLocks noGrp="1"/>
          </p:cNvSpPr>
          <p:nvPr>
            <p:ph type="sldNum" sz="quarter" idx="11"/>
          </p:nvPr>
        </p:nvSpPr>
        <p:spPr/>
        <p:txBody>
          <a:bodyPr/>
          <a:lstStyle/>
          <a:p>
            <a:fld id="{103EA872-A674-449B-A120-B97244F8E91D}" type="slidenum">
              <a:rPr lang="da-DK" smtClean="0"/>
              <a:pPr/>
              <a:t>17</a:t>
            </a:fld>
            <a:endParaRPr lang="da-DK" dirty="0"/>
          </a:p>
        </p:txBody>
      </p:sp>
      <p:pic>
        <p:nvPicPr>
          <p:cNvPr id="8" name="Audio 7">
            <a:hlinkClick r:id="" action="ppaction://media"/>
            <a:extLst>
              <a:ext uri="{FF2B5EF4-FFF2-40B4-BE49-F238E27FC236}">
                <a16:creationId xmlns:a16="http://schemas.microsoft.com/office/drawing/2014/main" id="{B3C0D480-4D59-B241-A17E-7C24C3E211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2343873522"/>
      </p:ext>
    </p:extLst>
  </p:cSld>
  <p:clrMapOvr>
    <a:masterClrMapping/>
  </p:clrMapOvr>
  <mc:AlternateContent xmlns:mc="http://schemas.openxmlformats.org/markup-compatibility/2006" xmlns:p14="http://schemas.microsoft.com/office/powerpoint/2010/main">
    <mc:Choice Requires="p14">
      <p:transition spd="slow" p14:dur="2000" advTm="38986"/>
    </mc:Choice>
    <mc:Fallback xmlns="">
      <p:transition spd="slow" advTm="3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7102-41F3-FEEE-A9BE-4A1A0206AAAB}"/>
              </a:ext>
            </a:extLst>
          </p:cNvPr>
          <p:cNvSpPr>
            <a:spLocks noGrp="1"/>
          </p:cNvSpPr>
          <p:nvPr>
            <p:ph type="title"/>
          </p:nvPr>
        </p:nvSpPr>
        <p:spPr/>
        <p:txBody>
          <a:bodyPr/>
          <a:lstStyle/>
          <a:p>
            <a:r>
              <a:rPr lang="en-DK" dirty="0"/>
              <a:t>Future work</a:t>
            </a:r>
          </a:p>
        </p:txBody>
      </p:sp>
      <p:sp>
        <p:nvSpPr>
          <p:cNvPr id="3" name="Content Placeholder 2">
            <a:extLst>
              <a:ext uri="{FF2B5EF4-FFF2-40B4-BE49-F238E27FC236}">
                <a16:creationId xmlns:a16="http://schemas.microsoft.com/office/drawing/2014/main" id="{DD86B126-87CD-A6A4-0566-B72B22527F75}"/>
              </a:ext>
            </a:extLst>
          </p:cNvPr>
          <p:cNvSpPr>
            <a:spLocks noGrp="1"/>
          </p:cNvSpPr>
          <p:nvPr>
            <p:ph idx="1"/>
          </p:nvPr>
        </p:nvSpPr>
        <p:spPr/>
        <p:txBody>
          <a:bodyPr/>
          <a:lstStyle/>
          <a:p>
            <a:pPr>
              <a:lnSpc>
                <a:spcPct val="200000"/>
              </a:lnSpc>
            </a:pPr>
            <a:r>
              <a:rPr lang="en-DK" dirty="0"/>
              <a:t>Improve manoeuvrability estimates</a:t>
            </a:r>
          </a:p>
          <a:p>
            <a:pPr lvl="1">
              <a:lnSpc>
                <a:spcPct val="200000"/>
              </a:lnSpc>
            </a:pPr>
            <a:r>
              <a:rPr lang="en-DK" dirty="0"/>
              <a:t>Better behaviour models for prediction (on-going)</a:t>
            </a:r>
          </a:p>
          <a:p>
            <a:pPr lvl="1">
              <a:lnSpc>
                <a:spcPct val="200000"/>
              </a:lnSpc>
            </a:pPr>
            <a:r>
              <a:rPr lang="en-DK" dirty="0"/>
              <a:t>More granular manoeuvrability estimate (time-wise)</a:t>
            </a:r>
          </a:p>
          <a:p>
            <a:pPr>
              <a:lnSpc>
                <a:spcPct val="200000"/>
              </a:lnSpc>
            </a:pPr>
            <a:r>
              <a:rPr lang="en-GB" dirty="0"/>
              <a:t>T</a:t>
            </a:r>
            <a:r>
              <a:rPr lang="en-DK" dirty="0"/>
              <a:t>est and verification on real hardware systems</a:t>
            </a:r>
          </a:p>
          <a:p>
            <a:pPr lvl="1">
              <a:lnSpc>
                <a:spcPct val="200000"/>
              </a:lnSpc>
            </a:pPr>
            <a:r>
              <a:rPr lang="en-DK" dirty="0"/>
              <a:t>Currently being implemented on GreenHopper</a:t>
            </a:r>
          </a:p>
        </p:txBody>
      </p:sp>
      <p:sp>
        <p:nvSpPr>
          <p:cNvPr id="4" name="Slide Number Placeholder 3">
            <a:extLst>
              <a:ext uri="{FF2B5EF4-FFF2-40B4-BE49-F238E27FC236}">
                <a16:creationId xmlns:a16="http://schemas.microsoft.com/office/drawing/2014/main" id="{703FFE89-9C0C-3DD1-E3E7-F1697985A32C}"/>
              </a:ext>
            </a:extLst>
          </p:cNvPr>
          <p:cNvSpPr>
            <a:spLocks noGrp="1"/>
          </p:cNvSpPr>
          <p:nvPr>
            <p:ph type="sldNum" sz="quarter" idx="11"/>
          </p:nvPr>
        </p:nvSpPr>
        <p:spPr/>
        <p:txBody>
          <a:bodyPr/>
          <a:lstStyle/>
          <a:p>
            <a:fld id="{103EA872-A674-449B-A120-B97244F8E91D}" type="slidenum">
              <a:rPr lang="da-DK" smtClean="0"/>
              <a:pPr/>
              <a:t>18</a:t>
            </a:fld>
            <a:endParaRPr lang="da-DK" dirty="0"/>
          </a:p>
        </p:txBody>
      </p:sp>
      <p:pic>
        <p:nvPicPr>
          <p:cNvPr id="8" name="Audio 7">
            <a:hlinkClick r:id="" action="ppaction://media"/>
            <a:extLst>
              <a:ext uri="{FF2B5EF4-FFF2-40B4-BE49-F238E27FC236}">
                <a16:creationId xmlns:a16="http://schemas.microsoft.com/office/drawing/2014/main" id="{0E3D6053-6D5C-A5D1-A16C-4F71458088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441147031"/>
      </p:ext>
    </p:extLst>
  </p:cSld>
  <p:clrMapOvr>
    <a:masterClrMapping/>
  </p:clrMapOvr>
  <mc:AlternateContent xmlns:mc="http://schemas.openxmlformats.org/markup-compatibility/2006" xmlns:p14="http://schemas.microsoft.com/office/powerpoint/2010/main">
    <mc:Choice Requires="p14">
      <p:transition spd="slow" p14:dur="2000" advTm="44352"/>
    </mc:Choice>
    <mc:Fallback xmlns="">
      <p:transition spd="slow" advTm="4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DE2705-D70D-77A1-F14C-F0395A58D12B}"/>
              </a:ext>
            </a:extLst>
          </p:cNvPr>
          <p:cNvSpPr>
            <a:spLocks noGrp="1"/>
          </p:cNvSpPr>
          <p:nvPr>
            <p:ph type="sldNum" sz="quarter" idx="11"/>
          </p:nvPr>
        </p:nvSpPr>
        <p:spPr/>
        <p:txBody>
          <a:bodyPr/>
          <a:lstStyle/>
          <a:p>
            <a:fld id="{103EA872-A674-449B-A120-B97244F8E91D}" type="slidenum">
              <a:rPr lang="da-DK" smtClean="0"/>
              <a:pPr/>
              <a:t>19</a:t>
            </a:fld>
            <a:endParaRPr lang="da-DK" dirty="0"/>
          </a:p>
        </p:txBody>
      </p:sp>
      <p:sp>
        <p:nvSpPr>
          <p:cNvPr id="5" name="TextBox 4">
            <a:extLst>
              <a:ext uri="{FF2B5EF4-FFF2-40B4-BE49-F238E27FC236}">
                <a16:creationId xmlns:a16="http://schemas.microsoft.com/office/drawing/2014/main" id="{55DB3347-563B-BC62-4E1D-AD0A7E15264D}"/>
              </a:ext>
            </a:extLst>
          </p:cNvPr>
          <p:cNvSpPr txBox="1"/>
          <p:nvPr/>
        </p:nvSpPr>
        <p:spPr>
          <a:xfrm>
            <a:off x="3142878" y="3034020"/>
            <a:ext cx="5904656" cy="789960"/>
          </a:xfrm>
          <a:prstGeom prst="rect">
            <a:avLst/>
          </a:prstGeom>
          <a:noFill/>
        </p:spPr>
        <p:txBody>
          <a:bodyPr wrap="square" lIns="0" tIns="0" rIns="0" bIns="0" rtlCol="0">
            <a:spAutoFit/>
          </a:bodyPr>
          <a:lstStyle/>
          <a:p>
            <a:pPr algn="ctr">
              <a:spcBef>
                <a:spcPts val="432"/>
              </a:spcBef>
            </a:pPr>
            <a:r>
              <a:rPr lang="en-DK" sz="3200" dirty="0">
                <a:latin typeface="+mn-lt"/>
              </a:rPr>
              <a:t>Thank you for you attention!</a:t>
            </a:r>
          </a:p>
          <a:p>
            <a:pPr algn="ctr">
              <a:spcBef>
                <a:spcPts val="432"/>
              </a:spcBef>
            </a:pPr>
            <a:r>
              <a:rPr lang="en-DK" dirty="0">
                <a:latin typeface="+mn-lt"/>
              </a:rPr>
              <a:t>Contact me via email: </a:t>
            </a:r>
            <a:r>
              <a:rPr lang="en-DK" dirty="0">
                <a:latin typeface="+mn-lt"/>
                <a:hlinkClick r:id="rId5"/>
              </a:rPr>
              <a:t>pnha@dtu.dk</a:t>
            </a:r>
            <a:endParaRPr lang="en-DK" dirty="0">
              <a:latin typeface="+mn-lt"/>
            </a:endParaRPr>
          </a:p>
        </p:txBody>
      </p:sp>
      <p:pic>
        <p:nvPicPr>
          <p:cNvPr id="6" name="Audio 5">
            <a:hlinkClick r:id="" action="ppaction://media"/>
            <a:extLst>
              <a:ext uri="{FF2B5EF4-FFF2-40B4-BE49-F238E27FC236}">
                <a16:creationId xmlns:a16="http://schemas.microsoft.com/office/drawing/2014/main" id="{A799CABC-890E-BBF3-407C-1D1EB87A1C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191587809"/>
      </p:ext>
    </p:extLst>
  </p:cSld>
  <p:clrMapOvr>
    <a:masterClrMapping/>
  </p:clrMapOvr>
  <mc:AlternateContent xmlns:mc="http://schemas.openxmlformats.org/markup-compatibility/2006" xmlns:p14="http://schemas.microsoft.com/office/powerpoint/2010/main">
    <mc:Choice Requires="p14">
      <p:transition spd="slow" p14:dur="2000" advTm="12320"/>
    </mc:Choice>
    <mc:Fallback xmlns="">
      <p:transition spd="slow" advTm="1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da-DK" dirty="0"/>
              <a:t>Presentation </a:t>
            </a:r>
            <a:r>
              <a:rPr lang="da-DK" dirty="0" err="1"/>
              <a:t>Outline</a:t>
            </a:r>
            <a:endParaRPr lang="da-DK"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pPr>
              <a:lnSpc>
                <a:spcPct val="200000"/>
              </a:lnSpc>
            </a:pPr>
            <a:r>
              <a:rPr lang="da-DK" dirty="0"/>
              <a:t>Motivation</a:t>
            </a:r>
          </a:p>
          <a:p>
            <a:pPr>
              <a:lnSpc>
                <a:spcPct val="200000"/>
              </a:lnSpc>
            </a:pPr>
            <a:r>
              <a:rPr lang="da-DK" dirty="0"/>
              <a:t>Overview of relevant </a:t>
            </a:r>
            <a:r>
              <a:rPr lang="da-DK" dirty="0" err="1"/>
              <a:t>COLREGs</a:t>
            </a:r>
            <a:r>
              <a:rPr lang="da-DK" dirty="0"/>
              <a:t> </a:t>
            </a:r>
            <a:r>
              <a:rPr lang="da-DK" dirty="0" err="1"/>
              <a:t>Rules</a:t>
            </a:r>
            <a:endParaRPr lang="da-DK" dirty="0"/>
          </a:p>
          <a:p>
            <a:pPr>
              <a:lnSpc>
                <a:spcPct val="200000"/>
              </a:lnSpc>
            </a:pPr>
            <a:r>
              <a:rPr lang="en-GB" dirty="0"/>
              <a:t>Proposed Framework</a:t>
            </a:r>
          </a:p>
          <a:p>
            <a:pPr>
              <a:lnSpc>
                <a:spcPct val="200000"/>
              </a:lnSpc>
            </a:pPr>
            <a:r>
              <a:rPr lang="en-GB" dirty="0"/>
              <a:t>Results</a:t>
            </a:r>
          </a:p>
          <a:p>
            <a:pPr>
              <a:lnSpc>
                <a:spcPct val="200000"/>
              </a:lnSpc>
            </a:pPr>
            <a:r>
              <a:rPr lang="en-GB" dirty="0"/>
              <a:t>Conclusions and future work</a:t>
            </a:r>
          </a:p>
          <a:p>
            <a:pPr marL="0" indent="0">
              <a:lnSpc>
                <a:spcPct val="200000"/>
              </a:lnSpc>
              <a:buNone/>
            </a:pPr>
            <a:endParaRPr lang="en-GB" dirty="0"/>
          </a:p>
          <a:p>
            <a:pPr lvl="1"/>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da-DK" smtClean="0"/>
              <a:pPr/>
              <a:t>2</a:t>
            </a:fld>
            <a:endParaRPr lang="da-DK" dirty="0"/>
          </a:p>
        </p:txBody>
      </p:sp>
      <p:pic>
        <p:nvPicPr>
          <p:cNvPr id="12" name="Audio 11">
            <a:hlinkClick r:id="" action="ppaction://media"/>
            <a:extLst>
              <a:ext uri="{FF2B5EF4-FFF2-40B4-BE49-F238E27FC236}">
                <a16:creationId xmlns:a16="http://schemas.microsoft.com/office/drawing/2014/main" id="{06F45101-4765-EFC4-339E-08E88539739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161713" y="5829300"/>
            <a:ext cx="812800" cy="812800"/>
          </a:xfrm>
          <a:prstGeom prst="rect">
            <a:avLst/>
          </a:prstGeom>
        </p:spPr>
      </p:pic>
    </p:spTree>
    <p:custDataLst>
      <p:custData r:id="rId1"/>
      <p:custData r:id="rId2"/>
    </p:custDataLst>
    <p:extLst>
      <p:ext uri="{BB962C8B-B14F-4D97-AF65-F5344CB8AC3E}">
        <p14:creationId xmlns:p14="http://schemas.microsoft.com/office/powerpoint/2010/main" val="1796381250"/>
      </p:ext>
    </p:extLst>
  </p:cSld>
  <p:clrMapOvr>
    <a:masterClrMapping/>
  </p:clrMapOvr>
  <mc:AlternateContent xmlns:mc="http://schemas.openxmlformats.org/markup-compatibility/2006" xmlns:p14="http://schemas.microsoft.com/office/powerpoint/2010/main">
    <mc:Choice Requires="p14">
      <p:transition spd="slow" p14:dur="2000" advTm="20533"/>
    </mc:Choice>
    <mc:Fallback xmlns="">
      <p:transition spd="slow" advTm="2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0BC1-424F-1DEE-EB71-06729571E1BF}"/>
              </a:ext>
            </a:extLst>
          </p:cNvPr>
          <p:cNvSpPr>
            <a:spLocks noGrp="1"/>
          </p:cNvSpPr>
          <p:nvPr>
            <p:ph type="title"/>
          </p:nvPr>
        </p:nvSpPr>
        <p:spPr/>
        <p:txBody>
          <a:bodyPr/>
          <a:lstStyle/>
          <a:p>
            <a:r>
              <a:rPr lang="en-DK" dirty="0"/>
              <a:t>Motivation</a:t>
            </a:r>
          </a:p>
        </p:txBody>
      </p:sp>
      <p:sp>
        <p:nvSpPr>
          <p:cNvPr id="3" name="Content Placeholder 2">
            <a:extLst>
              <a:ext uri="{FF2B5EF4-FFF2-40B4-BE49-F238E27FC236}">
                <a16:creationId xmlns:a16="http://schemas.microsoft.com/office/drawing/2014/main" id="{0A748EFF-D1DB-EC5D-89DA-191068BF37AC}"/>
              </a:ext>
            </a:extLst>
          </p:cNvPr>
          <p:cNvSpPr>
            <a:spLocks noGrp="1"/>
          </p:cNvSpPr>
          <p:nvPr>
            <p:ph idx="1"/>
          </p:nvPr>
        </p:nvSpPr>
        <p:spPr/>
        <p:txBody>
          <a:bodyPr/>
          <a:lstStyle/>
          <a:p>
            <a:pPr marL="0" indent="0">
              <a:buNone/>
            </a:pPr>
            <a:r>
              <a:rPr lang="en-DK" dirty="0"/>
              <a:t>Why do we want autonomy?</a:t>
            </a:r>
          </a:p>
          <a:p>
            <a:pPr marL="0" indent="0">
              <a:buNone/>
            </a:pPr>
            <a:endParaRPr lang="en-DK" dirty="0"/>
          </a:p>
          <a:p>
            <a:r>
              <a:rPr lang="en-DK" dirty="0"/>
              <a:t>Transport</a:t>
            </a:r>
          </a:p>
          <a:p>
            <a:pPr lvl="1"/>
            <a:r>
              <a:rPr lang="en-DK" dirty="0"/>
              <a:t>Cargo (Yara birkeland)</a:t>
            </a:r>
          </a:p>
          <a:p>
            <a:pPr lvl="1"/>
            <a:r>
              <a:rPr lang="en-DK" dirty="0"/>
              <a:t>Passenger</a:t>
            </a:r>
          </a:p>
          <a:p>
            <a:endParaRPr lang="en-DK" dirty="0"/>
          </a:p>
          <a:p>
            <a:r>
              <a:rPr lang="en-DK" dirty="0"/>
              <a:t>Safety</a:t>
            </a:r>
          </a:p>
          <a:p>
            <a:pPr lvl="1"/>
            <a:r>
              <a:rPr lang="en-DK" dirty="0"/>
              <a:t>LNG Bulk carrirer OS 35 crashed </a:t>
            </a:r>
            <a:br>
              <a:rPr lang="en-DK" dirty="0"/>
            </a:br>
            <a:r>
              <a:rPr lang="en-DK" dirty="0"/>
              <a:t>with another vessel (29/08/2022)</a:t>
            </a:r>
          </a:p>
          <a:p>
            <a:pPr marL="216000" lvl="1" indent="0">
              <a:buNone/>
            </a:pPr>
            <a:endParaRPr lang="en-DK" dirty="0"/>
          </a:p>
        </p:txBody>
      </p:sp>
      <p:sp>
        <p:nvSpPr>
          <p:cNvPr id="4" name="Slide Number Placeholder 3">
            <a:extLst>
              <a:ext uri="{FF2B5EF4-FFF2-40B4-BE49-F238E27FC236}">
                <a16:creationId xmlns:a16="http://schemas.microsoft.com/office/drawing/2014/main" id="{CA9C9AC6-9D82-82C8-AE38-42D3D350ECD0}"/>
              </a:ext>
            </a:extLst>
          </p:cNvPr>
          <p:cNvSpPr>
            <a:spLocks noGrp="1"/>
          </p:cNvSpPr>
          <p:nvPr>
            <p:ph type="sldNum" sz="quarter" idx="11"/>
          </p:nvPr>
        </p:nvSpPr>
        <p:spPr/>
        <p:txBody>
          <a:bodyPr/>
          <a:lstStyle/>
          <a:p>
            <a:fld id="{103EA872-A674-449B-A120-B97244F8E91D}" type="slidenum">
              <a:rPr lang="da-DK" smtClean="0"/>
              <a:pPr/>
              <a:t>3</a:t>
            </a:fld>
            <a:endParaRPr lang="da-DK" dirty="0"/>
          </a:p>
        </p:txBody>
      </p:sp>
      <p:pic>
        <p:nvPicPr>
          <p:cNvPr id="8" name="Picture 7">
            <a:extLst>
              <a:ext uri="{FF2B5EF4-FFF2-40B4-BE49-F238E27FC236}">
                <a16:creationId xmlns:a16="http://schemas.microsoft.com/office/drawing/2014/main" id="{4E037569-10CF-22F9-AD55-395D797C438A}"/>
              </a:ext>
            </a:extLst>
          </p:cNvPr>
          <p:cNvPicPr>
            <a:picLocks noChangeAspect="1"/>
          </p:cNvPicPr>
          <p:nvPr/>
        </p:nvPicPr>
        <p:blipFill rotWithShape="1">
          <a:blip r:embed="rId5">
            <a:extLst>
              <a:ext uri="{28A0092B-C50C-407E-A947-70E740481C1C}">
                <a14:useLocalDpi xmlns:a14="http://schemas.microsoft.com/office/drawing/2010/main" val="0"/>
              </a:ext>
            </a:extLst>
          </a:blip>
          <a:srcRect l="16652" t="46057" r="13058" b="1"/>
          <a:stretch/>
        </p:blipFill>
        <p:spPr>
          <a:xfrm>
            <a:off x="8183438" y="836712"/>
            <a:ext cx="3325173" cy="1913830"/>
          </a:xfrm>
          <a:prstGeom prst="rect">
            <a:avLst/>
          </a:prstGeom>
        </p:spPr>
      </p:pic>
      <p:sp>
        <p:nvSpPr>
          <p:cNvPr id="10" name="TextBox 9">
            <a:extLst>
              <a:ext uri="{FF2B5EF4-FFF2-40B4-BE49-F238E27FC236}">
                <a16:creationId xmlns:a16="http://schemas.microsoft.com/office/drawing/2014/main" id="{0531F477-C0C2-DB3D-D018-B166EBEED726}"/>
              </a:ext>
            </a:extLst>
          </p:cNvPr>
          <p:cNvSpPr txBox="1"/>
          <p:nvPr/>
        </p:nvSpPr>
        <p:spPr>
          <a:xfrm>
            <a:off x="8183438" y="2866123"/>
            <a:ext cx="3384376" cy="605294"/>
          </a:xfrm>
          <a:prstGeom prst="rect">
            <a:avLst/>
          </a:prstGeom>
          <a:noFill/>
        </p:spPr>
        <p:txBody>
          <a:bodyPr wrap="square" lIns="0" tIns="0" rIns="0" bIns="0" rtlCol="0">
            <a:spAutoFit/>
          </a:bodyPr>
          <a:lstStyle/>
          <a:p>
            <a:pPr algn="ctr">
              <a:spcBef>
                <a:spcPts val="432"/>
              </a:spcBef>
            </a:pPr>
            <a:r>
              <a:rPr lang="en-GB" sz="1200" dirty="0"/>
              <a:t>Copyright © 2004 – 2022 Yara International ASA All rights reserved</a:t>
            </a:r>
            <a:endParaRPr lang="en-DK" sz="1200" dirty="0"/>
          </a:p>
          <a:p>
            <a:pPr algn="l">
              <a:spcBef>
                <a:spcPts val="432"/>
              </a:spcBef>
            </a:pPr>
            <a:endParaRPr lang="en-DK" sz="1200" dirty="0" err="1">
              <a:latin typeface="+mn-lt"/>
            </a:endParaRPr>
          </a:p>
        </p:txBody>
      </p:sp>
      <p:pic>
        <p:nvPicPr>
          <p:cNvPr id="12" name="Picture 11">
            <a:extLst>
              <a:ext uri="{FF2B5EF4-FFF2-40B4-BE49-F238E27FC236}">
                <a16:creationId xmlns:a16="http://schemas.microsoft.com/office/drawing/2014/main" id="{C813DB60-3ADF-3C90-4DCE-E8E0924D9E86}"/>
              </a:ext>
            </a:extLst>
          </p:cNvPr>
          <p:cNvPicPr>
            <a:picLocks noChangeAspect="1"/>
          </p:cNvPicPr>
          <p:nvPr/>
        </p:nvPicPr>
        <p:blipFill rotWithShape="1">
          <a:blip r:embed="rId6"/>
          <a:srcRect l="6060" t="1352" r="219" b="-1352"/>
          <a:stretch/>
        </p:blipFill>
        <p:spPr>
          <a:xfrm>
            <a:off x="8183438" y="3640765"/>
            <a:ext cx="3323012" cy="1991020"/>
          </a:xfrm>
          <a:prstGeom prst="rect">
            <a:avLst/>
          </a:prstGeom>
        </p:spPr>
      </p:pic>
      <p:sp>
        <p:nvSpPr>
          <p:cNvPr id="16" name="TextBox 15">
            <a:extLst>
              <a:ext uri="{FF2B5EF4-FFF2-40B4-BE49-F238E27FC236}">
                <a16:creationId xmlns:a16="http://schemas.microsoft.com/office/drawing/2014/main" id="{3750888C-1E20-04D9-9801-B8A7A90026FF}"/>
              </a:ext>
            </a:extLst>
          </p:cNvPr>
          <p:cNvSpPr txBox="1"/>
          <p:nvPr/>
        </p:nvSpPr>
        <p:spPr>
          <a:xfrm>
            <a:off x="8183438" y="5741975"/>
            <a:ext cx="3323012" cy="646331"/>
          </a:xfrm>
          <a:prstGeom prst="rect">
            <a:avLst/>
          </a:prstGeom>
          <a:noFill/>
        </p:spPr>
        <p:txBody>
          <a:bodyPr wrap="square" lIns="0" tIns="0" rIns="0" bIns="0" rtlCol="0">
            <a:spAutoFit/>
          </a:bodyPr>
          <a:lstStyle/>
          <a:p>
            <a:pPr>
              <a:spcBef>
                <a:spcPts val="432"/>
              </a:spcBef>
            </a:pPr>
            <a:r>
              <a:rPr lang="en-GB" sz="1400" dirty="0">
                <a:hlinkClick r:id="rId7"/>
              </a:rPr>
              <a:t>https://www.cnn.com/2022/09/01/europe/gibraltar-cargo-ship-vessel-collision-intl/index.html</a:t>
            </a:r>
            <a:endParaRPr lang="en-DK" sz="1400" dirty="0"/>
          </a:p>
        </p:txBody>
      </p:sp>
      <p:pic>
        <p:nvPicPr>
          <p:cNvPr id="14" name="Audio 13">
            <a:hlinkClick r:id="" action="ppaction://media"/>
            <a:extLst>
              <a:ext uri="{FF2B5EF4-FFF2-40B4-BE49-F238E27FC236}">
                <a16:creationId xmlns:a16="http://schemas.microsoft.com/office/drawing/2014/main" id="{64C20304-28DD-5DD8-1B90-6E402BA259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503313941"/>
      </p:ext>
    </p:extLst>
  </p:cSld>
  <p:clrMapOvr>
    <a:masterClrMapping/>
  </p:clrMapOvr>
  <mc:AlternateContent xmlns:mc="http://schemas.openxmlformats.org/markup-compatibility/2006" xmlns:p14="http://schemas.microsoft.com/office/powerpoint/2010/main">
    <mc:Choice Requires="p14">
      <p:transition spd="slow" p14:dur="2000" advTm="61802"/>
    </mc:Choice>
    <mc:Fallback xmlns="">
      <p:transition spd="slow" advTm="6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E47D-B8C9-8426-C4B5-D6FC96F6687A}"/>
              </a:ext>
            </a:extLst>
          </p:cNvPr>
          <p:cNvSpPr>
            <a:spLocks noGrp="1"/>
          </p:cNvSpPr>
          <p:nvPr>
            <p:ph type="title"/>
          </p:nvPr>
        </p:nvSpPr>
        <p:spPr/>
        <p:txBody>
          <a:bodyPr/>
          <a:lstStyle/>
          <a:p>
            <a:r>
              <a:rPr lang="en-DK" dirty="0"/>
              <a:t>COLREGs Rules</a:t>
            </a:r>
          </a:p>
        </p:txBody>
      </p:sp>
      <p:sp>
        <p:nvSpPr>
          <p:cNvPr id="3" name="Content Placeholder 2">
            <a:extLst>
              <a:ext uri="{FF2B5EF4-FFF2-40B4-BE49-F238E27FC236}">
                <a16:creationId xmlns:a16="http://schemas.microsoft.com/office/drawing/2014/main" id="{2E2A8AFB-CC39-9B7D-A919-BC2D945BDFEE}"/>
              </a:ext>
            </a:extLst>
          </p:cNvPr>
          <p:cNvSpPr>
            <a:spLocks noGrp="1"/>
          </p:cNvSpPr>
          <p:nvPr>
            <p:ph idx="1"/>
          </p:nvPr>
        </p:nvSpPr>
        <p:spPr/>
        <p:txBody>
          <a:bodyPr/>
          <a:lstStyle/>
          <a:p>
            <a:r>
              <a:rPr lang="en-DK" dirty="0"/>
              <a:t>Rule 3 ”V</a:t>
            </a:r>
            <a:r>
              <a:rPr lang="en-GB" dirty="0" err="1"/>
              <a:t>essel</a:t>
            </a:r>
            <a:r>
              <a:rPr lang="en-GB" dirty="0"/>
              <a:t> constrained by her draught”:</a:t>
            </a:r>
          </a:p>
          <a:p>
            <a:pPr marL="828000" lvl="8" indent="0">
              <a:buNone/>
            </a:pPr>
            <a:r>
              <a:rPr lang="en-GB" dirty="0"/>
              <a:t>	“</a:t>
            </a:r>
            <a:r>
              <a:rPr lang="en-GB" i="1" dirty="0"/>
              <a:t>A power-driven vessel which, because of her draught in relation to available depth and width of navigable water, is </a:t>
            </a:r>
            <a:r>
              <a:rPr lang="en-GB" b="1" i="1" dirty="0"/>
              <a:t>severely restricted in her ability to deviate from the course she is following</a:t>
            </a:r>
            <a:r>
              <a:rPr lang="en-GB" i="1" dirty="0"/>
              <a:t>.”</a:t>
            </a:r>
            <a:endParaRPr lang="en-DK" i="1" dirty="0"/>
          </a:p>
          <a:p>
            <a:endParaRPr lang="en-DK" dirty="0"/>
          </a:p>
          <a:p>
            <a:r>
              <a:rPr lang="en-DK" dirty="0"/>
              <a:t>Rules 13-15: Overtaking, head-on &amp; crossing</a:t>
            </a:r>
          </a:p>
          <a:p>
            <a:endParaRPr lang="en-DK" dirty="0"/>
          </a:p>
          <a:p>
            <a:endParaRPr lang="en-DK" dirty="0"/>
          </a:p>
        </p:txBody>
      </p:sp>
      <p:sp>
        <p:nvSpPr>
          <p:cNvPr id="4" name="Slide Number Placeholder 3">
            <a:extLst>
              <a:ext uri="{FF2B5EF4-FFF2-40B4-BE49-F238E27FC236}">
                <a16:creationId xmlns:a16="http://schemas.microsoft.com/office/drawing/2014/main" id="{D0819324-1BFE-7722-0866-85480D68FFF9}"/>
              </a:ext>
            </a:extLst>
          </p:cNvPr>
          <p:cNvSpPr>
            <a:spLocks noGrp="1"/>
          </p:cNvSpPr>
          <p:nvPr>
            <p:ph type="sldNum" sz="quarter" idx="11"/>
          </p:nvPr>
        </p:nvSpPr>
        <p:spPr/>
        <p:txBody>
          <a:bodyPr/>
          <a:lstStyle/>
          <a:p>
            <a:fld id="{103EA872-A674-449B-A120-B97244F8E91D}" type="slidenum">
              <a:rPr lang="da-DK" smtClean="0"/>
              <a:pPr/>
              <a:t>4</a:t>
            </a:fld>
            <a:endParaRPr lang="da-DK" dirty="0"/>
          </a:p>
        </p:txBody>
      </p:sp>
      <p:pic>
        <p:nvPicPr>
          <p:cNvPr id="6" name="Picture 5">
            <a:extLst>
              <a:ext uri="{FF2B5EF4-FFF2-40B4-BE49-F238E27FC236}">
                <a16:creationId xmlns:a16="http://schemas.microsoft.com/office/drawing/2014/main" id="{AA0E4FCD-09F8-ED6B-4DD2-72EAF0323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006" y="4005064"/>
            <a:ext cx="4762500" cy="1473200"/>
          </a:xfrm>
          <a:prstGeom prst="rect">
            <a:avLst/>
          </a:prstGeom>
        </p:spPr>
      </p:pic>
      <p:sp>
        <p:nvSpPr>
          <p:cNvPr id="7" name="TextBox 6">
            <a:extLst>
              <a:ext uri="{FF2B5EF4-FFF2-40B4-BE49-F238E27FC236}">
                <a16:creationId xmlns:a16="http://schemas.microsoft.com/office/drawing/2014/main" id="{5337319A-DBC5-E7C0-A529-F4A44256591C}"/>
              </a:ext>
            </a:extLst>
          </p:cNvPr>
          <p:cNvSpPr txBox="1"/>
          <p:nvPr/>
        </p:nvSpPr>
        <p:spPr>
          <a:xfrm>
            <a:off x="5305605" y="5673101"/>
            <a:ext cx="1958870" cy="215444"/>
          </a:xfrm>
          <a:prstGeom prst="rect">
            <a:avLst/>
          </a:prstGeom>
          <a:noFill/>
        </p:spPr>
        <p:txBody>
          <a:bodyPr wrap="none" lIns="0" tIns="0" rIns="0" bIns="0" rtlCol="0">
            <a:spAutoFit/>
          </a:bodyPr>
          <a:lstStyle/>
          <a:p>
            <a:pPr algn="l">
              <a:spcBef>
                <a:spcPts val="432"/>
              </a:spcBef>
            </a:pPr>
            <a:r>
              <a:rPr lang="en-DK" sz="1400" dirty="0">
                <a:latin typeface="+mn-lt"/>
              </a:rPr>
              <a:t>Illustration taken from [1]</a:t>
            </a:r>
          </a:p>
        </p:txBody>
      </p:sp>
      <p:sp>
        <p:nvSpPr>
          <p:cNvPr id="8" name="TextBox 7">
            <a:extLst>
              <a:ext uri="{FF2B5EF4-FFF2-40B4-BE49-F238E27FC236}">
                <a16:creationId xmlns:a16="http://schemas.microsoft.com/office/drawing/2014/main" id="{FF0207E4-818E-6B01-D94D-03F910FD40A2}"/>
              </a:ext>
            </a:extLst>
          </p:cNvPr>
          <p:cNvSpPr txBox="1"/>
          <p:nvPr/>
        </p:nvSpPr>
        <p:spPr>
          <a:xfrm>
            <a:off x="1774726" y="6144256"/>
            <a:ext cx="9443692" cy="430887"/>
          </a:xfrm>
          <a:prstGeom prst="rect">
            <a:avLst/>
          </a:prstGeom>
          <a:noFill/>
        </p:spPr>
        <p:txBody>
          <a:bodyPr wrap="square" lIns="0" tIns="0" rIns="0" bIns="0" rtlCol="0">
            <a:spAutoFit/>
          </a:bodyPr>
          <a:lstStyle/>
          <a:p>
            <a:pPr>
              <a:spcBef>
                <a:spcPts val="432"/>
              </a:spcBef>
            </a:pPr>
            <a:r>
              <a:rPr lang="en-GB" sz="1400" dirty="0"/>
              <a:t>[1] Enevoldsen, T.T. and Galeazzi, R. (2021). Grounding-aware RRT* for Path Planning and Safe Navigation of Marine Crafts in Confined Waters. IFAC-</a:t>
            </a:r>
            <a:r>
              <a:rPr lang="en-GB" sz="1400" dirty="0" err="1"/>
              <a:t>PapersOnLine</a:t>
            </a:r>
            <a:r>
              <a:rPr lang="en-GB" sz="1400" dirty="0"/>
              <a:t>, 54(16), 195–201.</a:t>
            </a:r>
            <a:endParaRPr lang="en-DK" sz="1400" dirty="0" err="1">
              <a:latin typeface="+mn-lt"/>
            </a:endParaRPr>
          </a:p>
        </p:txBody>
      </p:sp>
      <p:pic>
        <p:nvPicPr>
          <p:cNvPr id="12" name="Audio 11">
            <a:hlinkClick r:id="" action="ppaction://media"/>
            <a:extLst>
              <a:ext uri="{FF2B5EF4-FFF2-40B4-BE49-F238E27FC236}">
                <a16:creationId xmlns:a16="http://schemas.microsoft.com/office/drawing/2014/main" id="{898564E9-6944-D429-EC97-845C15743C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4032993192"/>
      </p:ext>
    </p:extLst>
  </p:cSld>
  <p:clrMapOvr>
    <a:masterClrMapping/>
  </p:clrMapOvr>
  <mc:AlternateContent xmlns:mc="http://schemas.openxmlformats.org/markup-compatibility/2006" xmlns:p14="http://schemas.microsoft.com/office/powerpoint/2010/main">
    <mc:Choice Requires="p14">
      <p:transition spd="slow" p14:dur="2000" advTm="32853"/>
    </mc:Choice>
    <mc:Fallback xmlns="">
      <p:transition spd="slow" advTm="3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7550-C1AA-3CA8-2E93-69437A9256D5}"/>
              </a:ext>
            </a:extLst>
          </p:cNvPr>
          <p:cNvSpPr>
            <a:spLocks noGrp="1"/>
          </p:cNvSpPr>
          <p:nvPr>
            <p:ph type="title"/>
          </p:nvPr>
        </p:nvSpPr>
        <p:spPr/>
        <p:txBody>
          <a:bodyPr/>
          <a:lstStyle/>
          <a:p>
            <a:r>
              <a:rPr lang="en-DK" dirty="0"/>
              <a:t>COLREGs Rule 9</a:t>
            </a:r>
          </a:p>
        </p:txBody>
      </p:sp>
      <p:sp>
        <p:nvSpPr>
          <p:cNvPr id="3" name="Content Placeholder 2">
            <a:extLst>
              <a:ext uri="{FF2B5EF4-FFF2-40B4-BE49-F238E27FC236}">
                <a16:creationId xmlns:a16="http://schemas.microsoft.com/office/drawing/2014/main" id="{5E800915-1BBB-AC78-F33E-B3950192BAF8}"/>
              </a:ext>
            </a:extLst>
          </p:cNvPr>
          <p:cNvSpPr>
            <a:spLocks noGrp="1"/>
          </p:cNvSpPr>
          <p:nvPr>
            <p:ph idx="1"/>
          </p:nvPr>
        </p:nvSpPr>
        <p:spPr/>
        <p:txBody>
          <a:bodyPr/>
          <a:lstStyle/>
          <a:p>
            <a:pPr marL="0" indent="0">
              <a:buNone/>
            </a:pPr>
            <a:r>
              <a:rPr lang="en-GB" b="1" dirty="0"/>
              <a:t>Rule 9 </a:t>
            </a:r>
            <a:r>
              <a:rPr lang="en-GB" dirty="0"/>
              <a:t>dictates that [2]:</a:t>
            </a:r>
          </a:p>
          <a:p>
            <a:pPr lvl="1"/>
            <a:r>
              <a:rPr lang="en-GB" dirty="0"/>
              <a:t>(a) </a:t>
            </a:r>
            <a:r>
              <a:rPr lang="en-GB" i="1" dirty="0"/>
              <a:t>“A vessel proceeding along the course of a narrow channel or fairway shall keep as near to the outer limit or the channel or fairway which lies on her starboard side as is safe and practicable.”</a:t>
            </a:r>
          </a:p>
          <a:p>
            <a:pPr lvl="1"/>
            <a:r>
              <a:rPr lang="en-GB" dirty="0"/>
              <a:t>(b) </a:t>
            </a:r>
            <a:r>
              <a:rPr lang="en-GB" i="1" dirty="0"/>
              <a:t>”A vessel of less than 20 m in length or a sailing vessel shall not </a:t>
            </a:r>
            <a:r>
              <a:rPr lang="en-GB" b="1" i="1" dirty="0"/>
              <a:t>impede the passage of a vessel </a:t>
            </a:r>
            <a:r>
              <a:rPr lang="en-GB" i="1" dirty="0"/>
              <a:t>which can </a:t>
            </a:r>
            <a:r>
              <a:rPr lang="en-GB" b="1" i="1" dirty="0"/>
              <a:t>safely navigate only within a narrow channel or fairway.</a:t>
            </a:r>
            <a:r>
              <a:rPr lang="en-GB" i="1" dirty="0"/>
              <a:t>”</a:t>
            </a:r>
          </a:p>
          <a:p>
            <a:pPr lvl="1"/>
            <a:r>
              <a:rPr lang="en-GB" dirty="0"/>
              <a:t>(d) “</a:t>
            </a:r>
            <a:r>
              <a:rPr lang="en-GB" i="1" dirty="0"/>
              <a:t>A vessel shall not cross a narrow channel of fairway if such crossing </a:t>
            </a:r>
            <a:r>
              <a:rPr lang="en-GB" b="1" i="1" dirty="0"/>
              <a:t>impedes the passage of a vessel</a:t>
            </a:r>
            <a:r>
              <a:rPr lang="en-GB" i="1" dirty="0"/>
              <a:t> which can </a:t>
            </a:r>
            <a:r>
              <a:rPr lang="en-GB" b="1" i="1" dirty="0"/>
              <a:t>safely navigate only within such channel or fairway</a:t>
            </a:r>
            <a:r>
              <a:rPr lang="en-GB" i="1" dirty="0"/>
              <a:t>.”</a:t>
            </a:r>
            <a:endParaRPr lang="en-DK" i="1" dirty="0"/>
          </a:p>
        </p:txBody>
      </p:sp>
      <p:sp>
        <p:nvSpPr>
          <p:cNvPr id="4" name="Slide Number Placeholder 3">
            <a:extLst>
              <a:ext uri="{FF2B5EF4-FFF2-40B4-BE49-F238E27FC236}">
                <a16:creationId xmlns:a16="http://schemas.microsoft.com/office/drawing/2014/main" id="{90180356-C784-DC67-0002-6048948D85AF}"/>
              </a:ext>
            </a:extLst>
          </p:cNvPr>
          <p:cNvSpPr>
            <a:spLocks noGrp="1"/>
          </p:cNvSpPr>
          <p:nvPr>
            <p:ph type="sldNum" sz="quarter" idx="11"/>
          </p:nvPr>
        </p:nvSpPr>
        <p:spPr/>
        <p:txBody>
          <a:bodyPr/>
          <a:lstStyle/>
          <a:p>
            <a:fld id="{103EA872-A674-449B-A120-B97244F8E91D}" type="slidenum">
              <a:rPr lang="da-DK" smtClean="0"/>
              <a:pPr/>
              <a:t>5</a:t>
            </a:fld>
            <a:endParaRPr lang="da-DK" dirty="0"/>
          </a:p>
        </p:txBody>
      </p:sp>
      <p:sp>
        <p:nvSpPr>
          <p:cNvPr id="5" name="TextBox 4">
            <a:extLst>
              <a:ext uri="{FF2B5EF4-FFF2-40B4-BE49-F238E27FC236}">
                <a16:creationId xmlns:a16="http://schemas.microsoft.com/office/drawing/2014/main" id="{3017F7F4-83FA-B7DE-1887-CBB22FECE89E}"/>
              </a:ext>
            </a:extLst>
          </p:cNvPr>
          <p:cNvSpPr txBox="1"/>
          <p:nvPr/>
        </p:nvSpPr>
        <p:spPr>
          <a:xfrm>
            <a:off x="1774726" y="6144256"/>
            <a:ext cx="9443692" cy="215444"/>
          </a:xfrm>
          <a:prstGeom prst="rect">
            <a:avLst/>
          </a:prstGeom>
          <a:noFill/>
        </p:spPr>
        <p:txBody>
          <a:bodyPr wrap="square" lIns="0" tIns="0" rIns="0" bIns="0" rtlCol="0">
            <a:spAutoFit/>
          </a:bodyPr>
          <a:lstStyle/>
          <a:p>
            <a:pPr>
              <a:spcBef>
                <a:spcPts val="432"/>
              </a:spcBef>
            </a:pPr>
            <a:r>
              <a:rPr lang="en-DK" sz="1400" dirty="0">
                <a:latin typeface="+mn-lt"/>
              </a:rPr>
              <a:t>[2] </a:t>
            </a:r>
            <a:r>
              <a:rPr lang="en-GB" sz="1400" dirty="0">
                <a:latin typeface="+mn-lt"/>
              </a:rPr>
              <a:t>IMO (1972). Convention on the international regulations for preventing collisions at sea, 1972 (COLREGs).</a:t>
            </a:r>
            <a:endParaRPr lang="en-DK" sz="1400" dirty="0" err="1">
              <a:latin typeface="+mn-lt"/>
            </a:endParaRPr>
          </a:p>
        </p:txBody>
      </p:sp>
      <p:pic>
        <p:nvPicPr>
          <p:cNvPr id="9" name="Audio 8">
            <a:hlinkClick r:id="" action="ppaction://media"/>
            <a:extLst>
              <a:ext uri="{FF2B5EF4-FFF2-40B4-BE49-F238E27FC236}">
                <a16:creationId xmlns:a16="http://schemas.microsoft.com/office/drawing/2014/main" id="{6D09E2A7-6A15-9783-5197-C45A380BE9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2757080850"/>
      </p:ext>
    </p:extLst>
  </p:cSld>
  <p:clrMapOvr>
    <a:masterClrMapping/>
  </p:clrMapOvr>
  <mc:AlternateContent xmlns:mc="http://schemas.openxmlformats.org/markup-compatibility/2006" xmlns:p14="http://schemas.microsoft.com/office/powerpoint/2010/main">
    <mc:Choice Requires="p14">
      <p:transition spd="slow" p14:dur="2000" advTm="52407"/>
    </mc:Choice>
    <mc:Fallback xmlns="">
      <p:transition spd="slow" advTm="52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11BF-D36F-DDDC-64B7-B5F1B1864484}"/>
              </a:ext>
            </a:extLst>
          </p:cNvPr>
          <p:cNvSpPr>
            <a:spLocks noGrp="1"/>
          </p:cNvSpPr>
          <p:nvPr>
            <p:ph type="title"/>
          </p:nvPr>
        </p:nvSpPr>
        <p:spPr/>
        <p:txBody>
          <a:bodyPr/>
          <a:lstStyle/>
          <a:p>
            <a:r>
              <a:rPr lang="en-DK" dirty="0"/>
              <a:t>Definition of “Narrow Channel or Fairway”</a:t>
            </a:r>
          </a:p>
        </p:txBody>
      </p:sp>
      <p:sp>
        <p:nvSpPr>
          <p:cNvPr id="3" name="Content Placeholder 2">
            <a:extLst>
              <a:ext uri="{FF2B5EF4-FFF2-40B4-BE49-F238E27FC236}">
                <a16:creationId xmlns:a16="http://schemas.microsoft.com/office/drawing/2014/main" id="{99CF3C66-60D5-CA90-CC5F-A0EA74FF8F95}"/>
              </a:ext>
            </a:extLst>
          </p:cNvPr>
          <p:cNvSpPr>
            <a:spLocks noGrp="1"/>
          </p:cNvSpPr>
          <p:nvPr>
            <p:ph idx="1"/>
          </p:nvPr>
        </p:nvSpPr>
        <p:spPr/>
        <p:txBody>
          <a:bodyPr/>
          <a:lstStyle/>
          <a:p>
            <a:r>
              <a:rPr lang="en-GB" dirty="0"/>
              <a:t>Definitions</a:t>
            </a:r>
            <a:r>
              <a:rPr lang="en-GB" b="1" dirty="0"/>
              <a:t> </a:t>
            </a:r>
            <a:r>
              <a:rPr lang="en-GB" dirty="0"/>
              <a:t>[3]</a:t>
            </a:r>
          </a:p>
          <a:p>
            <a:pPr lvl="1"/>
            <a:r>
              <a:rPr lang="en-GB" b="1" dirty="0"/>
              <a:t>Fairway:</a:t>
            </a:r>
            <a:r>
              <a:rPr lang="en-GB" dirty="0"/>
              <a:t> </a:t>
            </a:r>
            <a:r>
              <a:rPr lang="en-GB" i="1" dirty="0"/>
              <a:t>”A navigable passage of water, or dredged channel maintained by the port authority marked by pecked lines on the chart, i.e. a deep water channel.”</a:t>
            </a:r>
            <a:br>
              <a:rPr lang="en-GB" i="1" dirty="0"/>
            </a:br>
            <a:endParaRPr lang="en-GB" dirty="0"/>
          </a:p>
          <a:p>
            <a:pPr lvl="1"/>
            <a:r>
              <a:rPr lang="en-GB" b="1" dirty="0"/>
              <a:t>Narrow channel:  </a:t>
            </a:r>
            <a:r>
              <a:rPr lang="en-GB" b="1" i="1" dirty="0"/>
              <a:t>“</a:t>
            </a:r>
            <a:r>
              <a:rPr lang="en-GB" i="1" dirty="0"/>
              <a:t>The navigable width of water between lines of buoys” </a:t>
            </a:r>
          </a:p>
        </p:txBody>
      </p:sp>
      <p:sp>
        <p:nvSpPr>
          <p:cNvPr id="4" name="Slide Number Placeholder 3">
            <a:extLst>
              <a:ext uri="{FF2B5EF4-FFF2-40B4-BE49-F238E27FC236}">
                <a16:creationId xmlns:a16="http://schemas.microsoft.com/office/drawing/2014/main" id="{FD2FDF8B-2F46-3DAD-8B1B-F50DF226EA4F}"/>
              </a:ext>
            </a:extLst>
          </p:cNvPr>
          <p:cNvSpPr>
            <a:spLocks noGrp="1"/>
          </p:cNvSpPr>
          <p:nvPr>
            <p:ph type="sldNum" sz="quarter" idx="11"/>
          </p:nvPr>
        </p:nvSpPr>
        <p:spPr/>
        <p:txBody>
          <a:bodyPr/>
          <a:lstStyle/>
          <a:p>
            <a:fld id="{103EA872-A674-449B-A120-B97244F8E91D}" type="slidenum">
              <a:rPr lang="da-DK" smtClean="0"/>
              <a:pPr/>
              <a:t>6</a:t>
            </a:fld>
            <a:endParaRPr lang="da-DK" dirty="0"/>
          </a:p>
        </p:txBody>
      </p:sp>
      <p:sp>
        <p:nvSpPr>
          <p:cNvPr id="5" name="TextBox 4">
            <a:extLst>
              <a:ext uri="{FF2B5EF4-FFF2-40B4-BE49-F238E27FC236}">
                <a16:creationId xmlns:a16="http://schemas.microsoft.com/office/drawing/2014/main" id="{BBD74FCF-353B-4BCF-38C3-4E0E9296D675}"/>
              </a:ext>
            </a:extLst>
          </p:cNvPr>
          <p:cNvSpPr txBox="1"/>
          <p:nvPr/>
        </p:nvSpPr>
        <p:spPr>
          <a:xfrm>
            <a:off x="1774726" y="6144256"/>
            <a:ext cx="9443692" cy="215444"/>
          </a:xfrm>
          <a:prstGeom prst="rect">
            <a:avLst/>
          </a:prstGeom>
          <a:noFill/>
        </p:spPr>
        <p:txBody>
          <a:bodyPr wrap="square" lIns="0" tIns="0" rIns="0" bIns="0" rtlCol="0">
            <a:spAutoFit/>
          </a:bodyPr>
          <a:lstStyle/>
          <a:p>
            <a:pPr>
              <a:spcBef>
                <a:spcPts val="432"/>
              </a:spcBef>
            </a:pPr>
            <a:r>
              <a:rPr lang="en-DK" sz="1400" dirty="0">
                <a:latin typeface="+mn-lt"/>
              </a:rPr>
              <a:t>[3] </a:t>
            </a:r>
            <a:r>
              <a:rPr lang="en-GB" sz="1400" dirty="0">
                <a:latin typeface="+mn-lt"/>
              </a:rPr>
              <a:t>Cockcroft, A. and </a:t>
            </a:r>
            <a:r>
              <a:rPr lang="en-GB" sz="1400" dirty="0" err="1">
                <a:latin typeface="+mn-lt"/>
              </a:rPr>
              <a:t>Lameijer</a:t>
            </a:r>
            <a:r>
              <a:rPr lang="en-GB" sz="1400" dirty="0">
                <a:latin typeface="+mn-lt"/>
              </a:rPr>
              <a:t>, J. (2003). Guide to the Collision Avoidance Rules. Elsevier Science.</a:t>
            </a:r>
            <a:endParaRPr lang="en-DK" sz="1400" dirty="0" err="1">
              <a:latin typeface="+mn-lt"/>
            </a:endParaRPr>
          </a:p>
        </p:txBody>
      </p:sp>
      <p:pic>
        <p:nvPicPr>
          <p:cNvPr id="6" name="Picture 5">
            <a:extLst>
              <a:ext uri="{FF2B5EF4-FFF2-40B4-BE49-F238E27FC236}">
                <a16:creationId xmlns:a16="http://schemas.microsoft.com/office/drawing/2014/main" id="{D81B9DAF-58D5-51EB-FFD3-E37A28853264}"/>
              </a:ext>
            </a:extLst>
          </p:cNvPr>
          <p:cNvPicPr>
            <a:picLocks noChangeAspect="1"/>
          </p:cNvPicPr>
          <p:nvPr/>
        </p:nvPicPr>
        <p:blipFill rotWithShape="1">
          <a:blip r:embed="rId5"/>
          <a:srcRect l="9965" r="10351"/>
          <a:stretch/>
        </p:blipFill>
        <p:spPr>
          <a:xfrm>
            <a:off x="1774726" y="3429000"/>
            <a:ext cx="3422822" cy="2506854"/>
          </a:xfrm>
          <a:prstGeom prst="rect">
            <a:avLst/>
          </a:prstGeom>
        </p:spPr>
      </p:pic>
      <p:pic>
        <p:nvPicPr>
          <p:cNvPr id="7" name="Picture 6">
            <a:extLst>
              <a:ext uri="{FF2B5EF4-FFF2-40B4-BE49-F238E27FC236}">
                <a16:creationId xmlns:a16="http://schemas.microsoft.com/office/drawing/2014/main" id="{83043585-DBC1-38A5-F169-3287D9C7BD06}"/>
              </a:ext>
            </a:extLst>
          </p:cNvPr>
          <p:cNvPicPr>
            <a:picLocks noChangeAspect="1"/>
          </p:cNvPicPr>
          <p:nvPr/>
        </p:nvPicPr>
        <p:blipFill>
          <a:blip r:embed="rId6"/>
          <a:stretch>
            <a:fillRect/>
          </a:stretch>
        </p:blipFill>
        <p:spPr>
          <a:xfrm>
            <a:off x="6992866" y="3452829"/>
            <a:ext cx="3310136" cy="2484881"/>
          </a:xfrm>
          <a:prstGeom prst="rect">
            <a:avLst/>
          </a:prstGeom>
        </p:spPr>
      </p:pic>
      <p:pic>
        <p:nvPicPr>
          <p:cNvPr id="10" name="Audio 9">
            <a:hlinkClick r:id="" action="ppaction://media"/>
            <a:extLst>
              <a:ext uri="{FF2B5EF4-FFF2-40B4-BE49-F238E27FC236}">
                <a16:creationId xmlns:a16="http://schemas.microsoft.com/office/drawing/2014/main" id="{0F5CE9FE-029E-4AF3-0C00-8CC4A7A8F4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842916884"/>
      </p:ext>
    </p:extLst>
  </p:cSld>
  <p:clrMapOvr>
    <a:masterClrMapping/>
  </p:clrMapOvr>
  <mc:AlternateContent xmlns:mc="http://schemas.openxmlformats.org/markup-compatibility/2006" xmlns:p14="http://schemas.microsoft.com/office/powerpoint/2010/main">
    <mc:Choice Requires="p14">
      <p:transition spd="slow" p14:dur="2000" advTm="52032"/>
    </mc:Choice>
    <mc:Fallback xmlns="">
      <p:transition spd="slow" advTm="5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10FA-E5EA-5CC3-48A3-31E38D74A902}"/>
              </a:ext>
            </a:extLst>
          </p:cNvPr>
          <p:cNvSpPr>
            <a:spLocks noGrp="1"/>
          </p:cNvSpPr>
          <p:nvPr>
            <p:ph type="title"/>
          </p:nvPr>
        </p:nvSpPr>
        <p:spPr/>
        <p:txBody>
          <a:bodyPr/>
          <a:lstStyle/>
          <a:p>
            <a:r>
              <a:rPr lang="en-DK" dirty="0"/>
              <a:t>Definition of “Narrow Channel or Fairway”</a:t>
            </a:r>
          </a:p>
        </p:txBody>
      </p:sp>
      <p:sp>
        <p:nvSpPr>
          <p:cNvPr id="3" name="Content Placeholder 2">
            <a:extLst>
              <a:ext uri="{FF2B5EF4-FFF2-40B4-BE49-F238E27FC236}">
                <a16:creationId xmlns:a16="http://schemas.microsoft.com/office/drawing/2014/main" id="{D7F9AF68-BE56-56EC-6CF9-4C1E4132D428}"/>
              </a:ext>
            </a:extLst>
          </p:cNvPr>
          <p:cNvSpPr>
            <a:spLocks noGrp="1"/>
          </p:cNvSpPr>
          <p:nvPr>
            <p:ph idx="1"/>
          </p:nvPr>
        </p:nvSpPr>
        <p:spPr>
          <a:xfrm>
            <a:off x="1774800" y="1706400"/>
            <a:ext cx="9443618" cy="4545578"/>
          </a:xfrm>
        </p:spPr>
        <p:txBody>
          <a:bodyPr/>
          <a:lstStyle/>
          <a:p>
            <a:pPr marL="0" indent="0">
              <a:buNone/>
            </a:pPr>
            <a:r>
              <a:rPr lang="en-GB" dirty="0"/>
              <a:t>Cockcroft states [3]:</a:t>
            </a:r>
          </a:p>
          <a:p>
            <a:r>
              <a:rPr lang="en-GB" dirty="0"/>
              <a:t>“The term ‘narrow channel’ is not easily defined”</a:t>
            </a:r>
          </a:p>
          <a:p>
            <a:endParaRPr lang="en-GB" dirty="0"/>
          </a:p>
          <a:p>
            <a:r>
              <a:rPr lang="en-GB" dirty="0"/>
              <a:t>“Passages approximately 2</a:t>
            </a:r>
            <a:r>
              <a:rPr lang="en-GB" b="1" dirty="0"/>
              <a:t> </a:t>
            </a:r>
            <a:r>
              <a:rPr lang="en-GB" dirty="0"/>
              <a:t>miles wide have sometimes been considered narrow channels”</a:t>
            </a:r>
          </a:p>
          <a:p>
            <a:endParaRPr lang="en-GB" dirty="0"/>
          </a:p>
          <a:p>
            <a:r>
              <a:rPr lang="en-GB" dirty="0"/>
              <a:t>Narrow can be locally defined:</a:t>
            </a:r>
            <a:endParaRPr lang="en-GB" i="1" dirty="0"/>
          </a:p>
          <a:p>
            <a:pPr marL="0" indent="0" algn="ctr">
              <a:buNone/>
            </a:pPr>
            <a:r>
              <a:rPr lang="en-GB" i="1" dirty="0"/>
              <a:t>“seamen usually navigate the locality and the advice given by the Elder Brethren”</a:t>
            </a:r>
            <a:endParaRPr lang="en-DK" dirty="0"/>
          </a:p>
        </p:txBody>
      </p:sp>
      <p:sp>
        <p:nvSpPr>
          <p:cNvPr id="4" name="Slide Number Placeholder 3">
            <a:extLst>
              <a:ext uri="{FF2B5EF4-FFF2-40B4-BE49-F238E27FC236}">
                <a16:creationId xmlns:a16="http://schemas.microsoft.com/office/drawing/2014/main" id="{AB4765CA-FB79-E071-08DB-6C8BF521C0D6}"/>
              </a:ext>
            </a:extLst>
          </p:cNvPr>
          <p:cNvSpPr>
            <a:spLocks noGrp="1"/>
          </p:cNvSpPr>
          <p:nvPr>
            <p:ph type="sldNum" sz="quarter" idx="11"/>
          </p:nvPr>
        </p:nvSpPr>
        <p:spPr/>
        <p:txBody>
          <a:bodyPr/>
          <a:lstStyle/>
          <a:p>
            <a:fld id="{103EA872-A674-449B-A120-B97244F8E91D}" type="slidenum">
              <a:rPr lang="da-DK" smtClean="0"/>
              <a:pPr/>
              <a:t>7</a:t>
            </a:fld>
            <a:endParaRPr lang="da-DK" dirty="0"/>
          </a:p>
        </p:txBody>
      </p:sp>
      <p:sp>
        <p:nvSpPr>
          <p:cNvPr id="5" name="TextBox 4">
            <a:extLst>
              <a:ext uri="{FF2B5EF4-FFF2-40B4-BE49-F238E27FC236}">
                <a16:creationId xmlns:a16="http://schemas.microsoft.com/office/drawing/2014/main" id="{6DDCC7D8-40F8-520F-3AD7-3BBA313105E4}"/>
              </a:ext>
            </a:extLst>
          </p:cNvPr>
          <p:cNvSpPr txBox="1"/>
          <p:nvPr/>
        </p:nvSpPr>
        <p:spPr>
          <a:xfrm>
            <a:off x="1774726" y="6144256"/>
            <a:ext cx="9443692" cy="215444"/>
          </a:xfrm>
          <a:prstGeom prst="rect">
            <a:avLst/>
          </a:prstGeom>
          <a:noFill/>
        </p:spPr>
        <p:txBody>
          <a:bodyPr wrap="square" lIns="0" tIns="0" rIns="0" bIns="0" rtlCol="0">
            <a:spAutoFit/>
          </a:bodyPr>
          <a:lstStyle/>
          <a:p>
            <a:pPr>
              <a:spcBef>
                <a:spcPts val="432"/>
              </a:spcBef>
            </a:pPr>
            <a:r>
              <a:rPr lang="en-DK" sz="1400" dirty="0">
                <a:latin typeface="+mn-lt"/>
              </a:rPr>
              <a:t>[3] </a:t>
            </a:r>
            <a:r>
              <a:rPr lang="en-GB" sz="1400" dirty="0">
                <a:latin typeface="+mn-lt"/>
              </a:rPr>
              <a:t>Cockcroft, A. and </a:t>
            </a:r>
            <a:r>
              <a:rPr lang="en-GB" sz="1400" dirty="0" err="1">
                <a:latin typeface="+mn-lt"/>
              </a:rPr>
              <a:t>Lameijer</a:t>
            </a:r>
            <a:r>
              <a:rPr lang="en-GB" sz="1400" dirty="0">
                <a:latin typeface="+mn-lt"/>
              </a:rPr>
              <a:t>, J. (2003). Guide to the Collision Avoidance Rules. Elsevier Science.</a:t>
            </a:r>
            <a:endParaRPr lang="en-DK" sz="1400" dirty="0" err="1">
              <a:latin typeface="+mn-lt"/>
            </a:endParaRPr>
          </a:p>
        </p:txBody>
      </p:sp>
      <p:pic>
        <p:nvPicPr>
          <p:cNvPr id="6" name="Audio 5">
            <a:hlinkClick r:id="" action="ppaction://media"/>
            <a:extLst>
              <a:ext uri="{FF2B5EF4-FFF2-40B4-BE49-F238E27FC236}">
                <a16:creationId xmlns:a16="http://schemas.microsoft.com/office/drawing/2014/main" id="{790C3B0E-DDCB-34CE-6E6C-017F70404C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557137103"/>
      </p:ext>
    </p:extLst>
  </p:cSld>
  <p:clrMapOvr>
    <a:masterClrMapping/>
  </p:clrMapOvr>
  <mc:AlternateContent xmlns:mc="http://schemas.openxmlformats.org/markup-compatibility/2006" xmlns:p14="http://schemas.microsoft.com/office/powerpoint/2010/main">
    <mc:Choice Requires="p14">
      <p:transition spd="slow" p14:dur="2000" advTm="48266"/>
    </mc:Choice>
    <mc:Fallback xmlns="">
      <p:transition spd="slow" advTm="4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5A0E-D145-FAC6-9057-9A659807FDAF}"/>
              </a:ext>
            </a:extLst>
          </p:cNvPr>
          <p:cNvSpPr>
            <a:spLocks noGrp="1"/>
          </p:cNvSpPr>
          <p:nvPr>
            <p:ph type="title"/>
          </p:nvPr>
        </p:nvSpPr>
        <p:spPr/>
        <p:txBody>
          <a:bodyPr/>
          <a:lstStyle/>
          <a:p>
            <a:r>
              <a:rPr lang="en-DK" dirty="0"/>
              <a:t>Manoeuvrability Assessment</a:t>
            </a:r>
          </a:p>
        </p:txBody>
      </p:sp>
      <p:sp>
        <p:nvSpPr>
          <p:cNvPr id="3" name="Content Placeholder 2">
            <a:extLst>
              <a:ext uri="{FF2B5EF4-FFF2-40B4-BE49-F238E27FC236}">
                <a16:creationId xmlns:a16="http://schemas.microsoft.com/office/drawing/2014/main" id="{C66C1411-197A-0F05-6320-2DC4F00A9EC1}"/>
              </a:ext>
            </a:extLst>
          </p:cNvPr>
          <p:cNvSpPr>
            <a:spLocks noGrp="1"/>
          </p:cNvSpPr>
          <p:nvPr>
            <p:ph idx="1"/>
          </p:nvPr>
        </p:nvSpPr>
        <p:spPr/>
        <p:txBody>
          <a:bodyPr/>
          <a:lstStyle/>
          <a:p>
            <a:pPr marL="0" indent="0">
              <a:buNone/>
            </a:pPr>
            <a:endParaRPr lang="en-DK" dirty="0"/>
          </a:p>
          <a:p>
            <a:pPr marL="0" indent="0">
              <a:buNone/>
            </a:pPr>
            <a:r>
              <a:rPr lang="en-DK" dirty="0"/>
              <a:t>Definition of restricted manoeuvrability (Based on [2]):</a:t>
            </a:r>
          </a:p>
          <a:p>
            <a:pPr lvl="1"/>
            <a:endParaRPr lang="en-DK" i="1" dirty="0"/>
          </a:p>
          <a:p>
            <a:pPr lvl="1"/>
            <a:r>
              <a:rPr lang="en-DK" i="1" dirty="0"/>
              <a:t>“</a:t>
            </a:r>
            <a:r>
              <a:rPr lang="en-GB" b="1" i="1" dirty="0"/>
              <a:t>The inability to deviate from a current course</a:t>
            </a:r>
            <a:r>
              <a:rPr lang="en-GB" i="1" dirty="0"/>
              <a:t> imposes a restriction on a vessel, and if such restrictions are </a:t>
            </a:r>
            <a:r>
              <a:rPr lang="en-GB" b="1" i="1" dirty="0"/>
              <a:t>due to environmental constraints</a:t>
            </a:r>
            <a:r>
              <a:rPr lang="en-GB" i="1" dirty="0"/>
              <a:t>, e.g. deep water channel, shallow water, etc., then a vessel can be considered restricted.”</a:t>
            </a:r>
            <a:endParaRPr lang="en-DK" i="1" dirty="0"/>
          </a:p>
        </p:txBody>
      </p:sp>
      <p:sp>
        <p:nvSpPr>
          <p:cNvPr id="4" name="Slide Number Placeholder 3">
            <a:extLst>
              <a:ext uri="{FF2B5EF4-FFF2-40B4-BE49-F238E27FC236}">
                <a16:creationId xmlns:a16="http://schemas.microsoft.com/office/drawing/2014/main" id="{C52961CD-69B0-8130-A858-2FBCFAC5DE72}"/>
              </a:ext>
            </a:extLst>
          </p:cNvPr>
          <p:cNvSpPr>
            <a:spLocks noGrp="1"/>
          </p:cNvSpPr>
          <p:nvPr>
            <p:ph type="sldNum" sz="quarter" idx="11"/>
          </p:nvPr>
        </p:nvSpPr>
        <p:spPr/>
        <p:txBody>
          <a:bodyPr/>
          <a:lstStyle/>
          <a:p>
            <a:fld id="{103EA872-A674-449B-A120-B97244F8E91D}" type="slidenum">
              <a:rPr lang="da-DK" smtClean="0"/>
              <a:pPr/>
              <a:t>8</a:t>
            </a:fld>
            <a:endParaRPr lang="da-DK" dirty="0"/>
          </a:p>
        </p:txBody>
      </p:sp>
      <p:sp>
        <p:nvSpPr>
          <p:cNvPr id="5" name="TextBox 4">
            <a:extLst>
              <a:ext uri="{FF2B5EF4-FFF2-40B4-BE49-F238E27FC236}">
                <a16:creationId xmlns:a16="http://schemas.microsoft.com/office/drawing/2014/main" id="{45264141-F147-BF5F-47CF-FF3E6C9B766E}"/>
              </a:ext>
            </a:extLst>
          </p:cNvPr>
          <p:cNvSpPr txBox="1"/>
          <p:nvPr/>
        </p:nvSpPr>
        <p:spPr>
          <a:xfrm>
            <a:off x="1774726" y="6144256"/>
            <a:ext cx="9443692" cy="215444"/>
          </a:xfrm>
          <a:prstGeom prst="rect">
            <a:avLst/>
          </a:prstGeom>
          <a:noFill/>
        </p:spPr>
        <p:txBody>
          <a:bodyPr wrap="square" lIns="0" tIns="0" rIns="0" bIns="0" rtlCol="0">
            <a:spAutoFit/>
          </a:bodyPr>
          <a:lstStyle/>
          <a:p>
            <a:pPr>
              <a:spcBef>
                <a:spcPts val="432"/>
              </a:spcBef>
            </a:pPr>
            <a:r>
              <a:rPr lang="en-DK" sz="1400" dirty="0">
                <a:latin typeface="+mn-lt"/>
              </a:rPr>
              <a:t>[2] </a:t>
            </a:r>
            <a:r>
              <a:rPr lang="en-GB" sz="1400" dirty="0">
                <a:latin typeface="+mn-lt"/>
              </a:rPr>
              <a:t>IMO (1972). Convention on the international regulations for preventing collisions at sea, 1972 (COLREGs).</a:t>
            </a:r>
            <a:endParaRPr lang="en-DK" sz="1400" dirty="0" err="1">
              <a:latin typeface="+mn-lt"/>
            </a:endParaRPr>
          </a:p>
        </p:txBody>
      </p:sp>
      <p:pic>
        <p:nvPicPr>
          <p:cNvPr id="6" name="Audio 5">
            <a:hlinkClick r:id="" action="ppaction://media"/>
            <a:extLst>
              <a:ext uri="{FF2B5EF4-FFF2-40B4-BE49-F238E27FC236}">
                <a16:creationId xmlns:a16="http://schemas.microsoft.com/office/drawing/2014/main" id="{7C22A999-2D25-6505-F329-4BACDB2E49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635748705"/>
      </p:ext>
    </p:extLst>
  </p:cSld>
  <p:clrMapOvr>
    <a:masterClrMapping/>
  </p:clrMapOvr>
  <mc:AlternateContent xmlns:mc="http://schemas.openxmlformats.org/markup-compatibility/2006" xmlns:p14="http://schemas.microsoft.com/office/powerpoint/2010/main">
    <mc:Choice Requires="p14">
      <p:transition spd="slow" p14:dur="2000" advTm="14786"/>
    </mc:Choice>
    <mc:Fallback xmlns="">
      <p:transition spd="slow" advTm="14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BB2B-2239-AFDA-4587-EF6B06A93390}"/>
              </a:ext>
            </a:extLst>
          </p:cNvPr>
          <p:cNvSpPr>
            <a:spLocks noGrp="1"/>
          </p:cNvSpPr>
          <p:nvPr>
            <p:ph type="title"/>
          </p:nvPr>
        </p:nvSpPr>
        <p:spPr/>
        <p:txBody>
          <a:bodyPr/>
          <a:lstStyle/>
          <a:p>
            <a:r>
              <a:rPr lang="en-DK" dirty="0"/>
              <a:t>Framework</a:t>
            </a:r>
          </a:p>
        </p:txBody>
      </p:sp>
      <p:sp>
        <p:nvSpPr>
          <p:cNvPr id="11" name="Content Placeholder 10">
            <a:extLst>
              <a:ext uri="{FF2B5EF4-FFF2-40B4-BE49-F238E27FC236}">
                <a16:creationId xmlns:a16="http://schemas.microsoft.com/office/drawing/2014/main" id="{8BB2D041-8D6C-75BE-0749-15AC18500683}"/>
              </a:ext>
            </a:extLst>
          </p:cNvPr>
          <p:cNvSpPr>
            <a:spLocks noGrp="1"/>
          </p:cNvSpPr>
          <p:nvPr>
            <p:ph idx="1"/>
          </p:nvPr>
        </p:nvSpPr>
        <p:spPr/>
        <p:txBody>
          <a:bodyPr/>
          <a:lstStyle/>
          <a:p>
            <a:pPr marL="0" indent="0">
              <a:buNone/>
            </a:pPr>
            <a:r>
              <a:rPr lang="en-GB" dirty="0">
                <a:latin typeface="Arial" panose="020B0604020202020204" pitchFamily="34" charset="0"/>
              </a:rPr>
              <a:t>Automaton states</a:t>
            </a:r>
          </a:p>
          <a:p>
            <a:r>
              <a:rPr lang="en-GB" i="1" dirty="0">
                <a:latin typeface="Arial" panose="020B0604020202020204" pitchFamily="34" charset="0"/>
              </a:rPr>
              <a:t>D</a:t>
            </a:r>
            <a:r>
              <a:rPr lang="en-GB" baseline="-25000" dirty="0">
                <a:latin typeface="Arial" panose="020B0604020202020204" pitchFamily="34" charset="0"/>
              </a:rPr>
              <a:t>1</a:t>
            </a:r>
            <a:r>
              <a:rPr lang="en-GB" dirty="0">
                <a:latin typeface="Arial" panose="020B0604020202020204" pitchFamily="34" charset="0"/>
              </a:rPr>
              <a:t>: Check if TV needs to give way</a:t>
            </a:r>
          </a:p>
          <a:p>
            <a:r>
              <a:rPr lang="en-GB" i="1" dirty="0">
                <a:latin typeface="Arial" panose="020B0604020202020204" pitchFamily="34" charset="0"/>
              </a:rPr>
              <a:t>D</a:t>
            </a:r>
            <a:r>
              <a:rPr lang="en-GB" baseline="-25000" dirty="0">
                <a:latin typeface="Arial" panose="020B0604020202020204" pitchFamily="34" charset="0"/>
              </a:rPr>
              <a:t>2</a:t>
            </a:r>
            <a:r>
              <a:rPr lang="en-GB" dirty="0">
                <a:latin typeface="Arial" panose="020B0604020202020204" pitchFamily="34" charset="0"/>
              </a:rPr>
              <a:t>: Check if TV is reporting ”restricted manoeuvrability”</a:t>
            </a:r>
          </a:p>
          <a:p>
            <a:r>
              <a:rPr lang="en-GB" i="1" dirty="0">
                <a:latin typeface="Arial" panose="020B0604020202020204" pitchFamily="34" charset="0"/>
              </a:rPr>
              <a:t>D</a:t>
            </a:r>
            <a:r>
              <a:rPr lang="en-GB" baseline="-25000" dirty="0">
                <a:latin typeface="Arial" panose="020B0604020202020204" pitchFamily="34" charset="0"/>
              </a:rPr>
              <a:t>3</a:t>
            </a:r>
            <a:r>
              <a:rPr lang="en-GB" dirty="0">
                <a:latin typeface="Arial" panose="020B0604020202020204" pitchFamily="34" charset="0"/>
              </a:rPr>
              <a:t>: Evaluate manoeuvrability of TV.</a:t>
            </a:r>
          </a:p>
          <a:p>
            <a:r>
              <a:rPr lang="en-GB" i="1" dirty="0">
                <a:latin typeface="Arial" panose="020B0604020202020204" pitchFamily="34" charset="0"/>
              </a:rPr>
              <a:t>D</a:t>
            </a:r>
            <a:r>
              <a:rPr lang="en-GB" baseline="-25000" dirty="0">
                <a:latin typeface="Arial" panose="020B0604020202020204" pitchFamily="34" charset="0"/>
              </a:rPr>
              <a:t>4</a:t>
            </a:r>
            <a:r>
              <a:rPr lang="en-GB" dirty="0">
                <a:latin typeface="Arial" panose="020B0604020202020204" pitchFamily="34" charset="0"/>
              </a:rPr>
              <a:t>: Apply rule 9 </a:t>
            </a:r>
            <a:r>
              <a:rPr lang="en-GB" dirty="0">
                <a:latin typeface="Arial" panose="020B0604020202020204" pitchFamily="34" charset="0"/>
                <a:sym typeface="Wingdings" pitchFamily="2" charset="2"/>
              </a:rPr>
              <a:t></a:t>
            </a:r>
            <a:r>
              <a:rPr lang="en-GB" dirty="0">
                <a:latin typeface="Arial" panose="020B0604020202020204" pitchFamily="34" charset="0"/>
              </a:rPr>
              <a:t> inversion of Give-way/Stand-on.</a:t>
            </a:r>
            <a:endParaRPr lang="en-DK" dirty="0"/>
          </a:p>
          <a:p>
            <a:endParaRPr lang="en-DK" dirty="0"/>
          </a:p>
        </p:txBody>
      </p:sp>
      <p:sp>
        <p:nvSpPr>
          <p:cNvPr id="4" name="Slide Number Placeholder 3">
            <a:extLst>
              <a:ext uri="{FF2B5EF4-FFF2-40B4-BE49-F238E27FC236}">
                <a16:creationId xmlns:a16="http://schemas.microsoft.com/office/drawing/2014/main" id="{9B7D66FC-7E42-A8DF-37C5-30E62D73321C}"/>
              </a:ext>
            </a:extLst>
          </p:cNvPr>
          <p:cNvSpPr>
            <a:spLocks noGrp="1"/>
          </p:cNvSpPr>
          <p:nvPr>
            <p:ph type="sldNum" sz="quarter" idx="16"/>
          </p:nvPr>
        </p:nvSpPr>
        <p:spPr/>
        <p:txBody>
          <a:bodyPr/>
          <a:lstStyle/>
          <a:p>
            <a:fld id="{103EA872-A674-449B-A120-B97244F8E91D}" type="slidenum">
              <a:rPr lang="da-DK" smtClean="0"/>
              <a:pPr/>
              <a:t>9</a:t>
            </a:fld>
            <a:endParaRPr lang="da-DK" dirty="0"/>
          </a:p>
        </p:txBody>
      </p:sp>
      <p:pic>
        <p:nvPicPr>
          <p:cNvPr id="6" name="Picture 5">
            <a:extLst>
              <a:ext uri="{FF2B5EF4-FFF2-40B4-BE49-F238E27FC236}">
                <a16:creationId xmlns:a16="http://schemas.microsoft.com/office/drawing/2014/main" id="{C73743B2-C0B2-952D-0F5F-91192F138BA8}"/>
              </a:ext>
            </a:extLst>
          </p:cNvPr>
          <p:cNvPicPr>
            <a:picLocks noChangeAspect="1"/>
          </p:cNvPicPr>
          <p:nvPr/>
        </p:nvPicPr>
        <p:blipFill>
          <a:blip r:embed="rId5"/>
          <a:stretch>
            <a:fillRect/>
          </a:stretch>
        </p:blipFill>
        <p:spPr>
          <a:xfrm>
            <a:off x="7967414" y="620688"/>
            <a:ext cx="3293116" cy="2998610"/>
          </a:xfrm>
          <a:prstGeom prst="rect">
            <a:avLst/>
          </a:prstGeom>
        </p:spPr>
      </p:pic>
      <p:pic>
        <p:nvPicPr>
          <p:cNvPr id="7" name="Picture 6">
            <a:extLst>
              <a:ext uri="{FF2B5EF4-FFF2-40B4-BE49-F238E27FC236}">
                <a16:creationId xmlns:a16="http://schemas.microsoft.com/office/drawing/2014/main" id="{F81D22FE-E536-433B-C6B3-8A09ACCBECEE}"/>
              </a:ext>
            </a:extLst>
          </p:cNvPr>
          <p:cNvPicPr>
            <a:picLocks noChangeAspect="1"/>
          </p:cNvPicPr>
          <p:nvPr/>
        </p:nvPicPr>
        <p:blipFill rotWithShape="1">
          <a:blip r:embed="rId6"/>
          <a:srcRect l="2750" t="9810"/>
          <a:stretch/>
        </p:blipFill>
        <p:spPr>
          <a:xfrm>
            <a:off x="2315902" y="4005064"/>
            <a:ext cx="7558608" cy="1986028"/>
          </a:xfrm>
          <a:prstGeom prst="rect">
            <a:avLst/>
          </a:prstGeom>
        </p:spPr>
      </p:pic>
      <p:pic>
        <p:nvPicPr>
          <p:cNvPr id="16" name="Audio 15">
            <a:hlinkClick r:id="" action="ppaction://media"/>
            <a:extLst>
              <a:ext uri="{FF2B5EF4-FFF2-40B4-BE49-F238E27FC236}">
                <a16:creationId xmlns:a16="http://schemas.microsoft.com/office/drawing/2014/main" id="{D782F43E-EC73-6FA2-596F-8D982070F6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1713" y="5829300"/>
            <a:ext cx="812800" cy="812800"/>
          </a:xfrm>
          <a:prstGeom prst="rect">
            <a:avLst/>
          </a:prstGeom>
        </p:spPr>
      </p:pic>
    </p:spTree>
    <p:extLst>
      <p:ext uri="{BB962C8B-B14F-4D97-AF65-F5344CB8AC3E}">
        <p14:creationId xmlns:p14="http://schemas.microsoft.com/office/powerpoint/2010/main" val="38529274"/>
      </p:ext>
    </p:extLst>
  </p:cSld>
  <p:clrMapOvr>
    <a:masterClrMapping/>
  </p:clrMapOvr>
  <mc:AlternateContent xmlns:mc="http://schemas.openxmlformats.org/markup-compatibility/2006" xmlns:p14="http://schemas.microsoft.com/office/powerpoint/2010/main">
    <mc:Choice Requires="p14">
      <p:transition spd="slow" p14:dur="2000" advTm="133184"/>
    </mc:Choice>
    <mc:Fallback xmlns="">
      <p:transition spd="slow" advTm="13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ags/tag6.xml><?xml version="1.0" encoding="utf-8"?>
<p:tagLst xmlns:a="http://schemas.openxmlformats.org/drawingml/2006/main" xmlns:r="http://schemas.openxmlformats.org/officeDocument/2006/relationships" xmlns:p="http://schemas.openxmlformats.org/presentationml/2006/main">
  <p:tag name="TIMING" val="|34.3|10.4|10.6"/>
</p:tagLst>
</file>

<file path=ppt/tags/tag7.xml><?xml version="1.0" encoding="utf-8"?>
<p:tagLst xmlns:a="http://schemas.openxmlformats.org/drawingml/2006/main" xmlns:r="http://schemas.openxmlformats.org/officeDocument/2006/relationships" xmlns:p="http://schemas.openxmlformats.org/presentationml/2006/main">
  <p:tag name="TIMING" val="|66.5"/>
</p:tagLst>
</file>

<file path=ppt/tags/tag8.xml><?xml version="1.0" encoding="utf-8"?>
<p:tagLst xmlns:a="http://schemas.openxmlformats.org/drawingml/2006/main" xmlns:r="http://schemas.openxmlformats.org/officeDocument/2006/relationships" xmlns:p="http://schemas.openxmlformats.org/presentationml/2006/main">
  <p:tag name="TIMING" val="|23.1"/>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PqKv+Fv9TG1rkqMsMHZNGA=="}]}]]></TemplafyFormConfiguration>
</file>

<file path=customXml/item2.xml><?xml version="1.0" encoding="utf-8"?>
<TemplafyTemplateConfiguration><![CDATA[{"elementsMetadata":[{"type":"shape","id":"2480acb4-f7b1-47ae-966f-d89b09dca976","elementConfiguration":{"binding":"UserProfile.Offices.Workarea_{{DocumentLanguage}}","disableUpdates":false,"type":"text"}},{"type":"shape","id":"1ff027fe-3e81-40d5-a691-42fd2d3c5ecd","elementConfiguration":{"format":"{{DateFormats.GeneralDate}}","binding":"Form.Date","disableUpdates":false,"type":"date"}},{"type":"shape","id":"12503f9b-9f47-4fcf-8a8c-43f7a8a0ba26","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3.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documentContentValidatorConfiguration":{"enableDocumentContentValidator":false,"documentContentValidatorVersion":0},"elementsMetadata":[],"slideId":"636957680393408390","enableDocumentContentUpdater":true,"version":"1.2"}]]></TemplafySlideTemplateConfiguration>
</file>

<file path=customXml/item6.xml><?xml version="1.0" encoding="utf-8"?>
<TemplafySlideFormConfiguration><![CDATA[{"formFields":[],"formDataEntries":[]}]]></TemplafySlideFormConfiguration>
</file>

<file path=customXml/itemProps1.xml><?xml version="1.0" encoding="utf-8"?>
<ds:datastoreItem xmlns:ds="http://schemas.openxmlformats.org/officeDocument/2006/customXml" ds:itemID="{43763224-B85A-4B53-A86A-261D26A71C30}">
  <ds:schemaRefs/>
</ds:datastoreItem>
</file>

<file path=customXml/itemProps2.xml><?xml version="1.0" encoding="utf-8"?>
<ds:datastoreItem xmlns:ds="http://schemas.openxmlformats.org/officeDocument/2006/customXml" ds:itemID="{1334258C-C3E7-4029-A615-C886A240FB15}">
  <ds:schemaRefs/>
</ds:datastoreItem>
</file>

<file path=customXml/itemProps3.xml><?xml version="1.0" encoding="utf-8"?>
<ds:datastoreItem xmlns:ds="http://schemas.openxmlformats.org/officeDocument/2006/customXml" ds:itemID="{CA9FC985-930B-40D4-827F-9FAC5D35EA8C}">
  <ds:schemaRefs/>
</ds:datastoreItem>
</file>

<file path=customXml/itemProps4.xml><?xml version="1.0" encoding="utf-8"?>
<ds:datastoreItem xmlns:ds="http://schemas.openxmlformats.org/officeDocument/2006/customXml" ds:itemID="{1680B9DC-2D51-4402-BB2C-B8DE0C5AC522}">
  <ds:schemaRefs/>
</ds:datastoreItem>
</file>

<file path=customXml/itemProps5.xml><?xml version="1.0" encoding="utf-8"?>
<ds:datastoreItem xmlns:ds="http://schemas.openxmlformats.org/officeDocument/2006/customXml" ds:itemID="{6B8AD017-B053-4E30-93B9-B28A44CEC3A4}">
  <ds:schemaRefs/>
</ds:datastoreItem>
</file>

<file path=customXml/itemProps6.xml><?xml version="1.0" encoding="utf-8"?>
<ds:datastoreItem xmlns:ds="http://schemas.openxmlformats.org/officeDocument/2006/customXml" ds:itemID="{5DEE4BEE-00BA-4E32-BD26-AF535B50AC95}">
  <ds:schemaRefs/>
</ds:datastoreItem>
</file>

<file path=docProps/app.xml><?xml version="1.0" encoding="utf-8"?>
<Properties xmlns="http://schemas.openxmlformats.org/officeDocument/2006/extended-properties" xmlns:vt="http://schemas.openxmlformats.org/officeDocument/2006/docPropsVTypes">
  <Template>1 DTU Template</Template>
  <TotalTime>5641</TotalTime>
  <Words>3534</Words>
  <Application>Microsoft Macintosh PowerPoint</Application>
  <PresentationFormat>Custom</PresentationFormat>
  <Paragraphs>338</Paragraphs>
  <Slides>19</Slides>
  <Notes>19</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Verdana</vt:lpstr>
      <vt:lpstr>Blank</vt:lpstr>
      <vt:lpstr>Autonomous Navigation in Confined Waters - A COLREGs Rule 9 Compliant Framework</vt:lpstr>
      <vt:lpstr>Presentation Outline</vt:lpstr>
      <vt:lpstr>Motivation</vt:lpstr>
      <vt:lpstr>COLREGs Rules</vt:lpstr>
      <vt:lpstr>COLREGs Rule 9</vt:lpstr>
      <vt:lpstr>Definition of “Narrow Channel or Fairway”</vt:lpstr>
      <vt:lpstr>Definition of “Narrow Channel or Fairway”</vt:lpstr>
      <vt:lpstr>Manoeuvrability Assessment</vt:lpstr>
      <vt:lpstr>Framework</vt:lpstr>
      <vt:lpstr>Manoeuvrability assessment</vt:lpstr>
      <vt:lpstr>Manoeuvrability assessment</vt:lpstr>
      <vt:lpstr>Manoeuvrability assessment (example)</vt:lpstr>
      <vt:lpstr>Simulation Scenarios</vt:lpstr>
      <vt:lpstr>Simulation Scenarios</vt:lpstr>
      <vt:lpstr> Simulation: Target not restricted</vt:lpstr>
      <vt:lpstr> Simulation: Target restricted</vt:lpstr>
      <vt:lpstr>Conclusions</vt:lpstr>
      <vt:lpstr>Future work</vt:lpstr>
      <vt:lpstr>PowerPoint Presentation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Peter Nicholas Hansen</cp:lastModifiedBy>
  <cp:revision>121</cp:revision>
  <dcterms:created xsi:type="dcterms:W3CDTF">2017-07-31T08:31:56Z</dcterms:created>
  <dcterms:modified xsi:type="dcterms:W3CDTF">2022-09-15T15:14:18Z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637975856474283733</vt:lpwstr>
  </property>
  <property fmtid="{D5CDD505-2E9C-101B-9397-08002B2CF9AE}" pid="6" name="TemplafyLanguageCode">
    <vt:lpwstr>da-DK</vt:lpwstr>
  </property>
</Properties>
</file>